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8" r:id="rId4"/>
    <p:sldId id="336" r:id="rId5"/>
    <p:sldId id="323" r:id="rId6"/>
    <p:sldId id="339" r:id="rId7"/>
    <p:sldId id="320" r:id="rId8"/>
    <p:sldId id="319" r:id="rId9"/>
    <p:sldId id="321" r:id="rId10"/>
    <p:sldId id="324" r:id="rId11"/>
    <p:sldId id="325" r:id="rId12"/>
    <p:sldId id="326" r:id="rId13"/>
    <p:sldId id="334" r:id="rId14"/>
    <p:sldId id="335" r:id="rId15"/>
    <p:sldId id="308" r:id="rId16"/>
    <p:sldId id="340" r:id="rId17"/>
    <p:sldId id="341" r:id="rId18"/>
    <p:sldId id="309" r:id="rId19"/>
    <p:sldId id="327" r:id="rId20"/>
    <p:sldId id="329" r:id="rId21"/>
    <p:sldId id="330" r:id="rId22"/>
    <p:sldId id="331" r:id="rId23"/>
    <p:sldId id="332" r:id="rId24"/>
    <p:sldId id="310" r:id="rId25"/>
    <p:sldId id="333" r:id="rId26"/>
    <p:sldId id="337" r:id="rId27"/>
    <p:sldId id="343" r:id="rId28"/>
    <p:sldId id="342" r:id="rId29"/>
    <p:sldId id="338" r:id="rId30"/>
    <p:sldId id="30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0FC82-D6D0-4D08-91AC-98B767ACD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BA599A-A336-425A-A32F-457A7610A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29368E-FEC6-4A9D-AC21-AB16D7EC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11EF85-C6BD-46FE-AD41-6F9C3733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8463E9-3DAF-486C-B720-1904FD99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08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7894B-5854-4B6C-AAEC-AD1B9C7C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C31114-D8D9-4075-B3FC-BD9E3F5D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D6001-05B1-43D9-B160-7A384F4D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5AF4B-B15D-4CEE-8AB8-CC5490F7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28CDC4-B11E-438E-A909-024F026D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52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E2F978-E88A-412A-972F-1853D5B0D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AEF93A-7B49-492D-A438-1B3804967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CD825-BA13-4BDD-9893-95724CF2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897E07-5586-417A-A9ED-0658D66C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6E3078-9EA8-4E06-8AEF-ACC1D449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37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03A8C-A0FB-46DF-88F5-6201E875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3A148-FF0B-41E3-92A7-CEE0C279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B6C778-99E1-4E6E-B37A-BC55C76C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D8A141-744F-495D-8FFD-B2DCEE0F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9D514B-01EE-4C56-A0B7-F748AC58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2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FED28-93F5-4DB4-87F6-491AEBBF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6A411B-B837-4B31-86DA-F169A50A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7213B1-FB71-4642-B38E-5F11BDC0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EAAB96-EA52-467F-97EC-143A3E31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EF701-00B5-490E-B09F-49AEB057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709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1AE72-F6A5-44F3-9033-F39E6947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E72EB4-39EB-4101-9068-1C40226C4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053412-42A4-4975-8923-BB2193171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CA4852-A392-42F3-9AB0-81AE6FBC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5F5D17-342B-4BA6-8A2B-A9CF1222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6FCDAD-2EB3-4CF0-9E07-74AAEE51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480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A7D3D-FF76-4267-B51F-B3FBAB91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243E29-D787-4F2A-851C-EE4F26637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E4F478-2CB6-4A2A-9039-E7AF025DA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18E701-650E-4BE6-94FA-1F46E4193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66A04F-C1D0-43AB-A4E3-BD663EC47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AB8AE4-D98D-47B1-BDA9-7B177F09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D509CE-E154-465E-8BCD-5E5AD3F2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B8134D-60D2-496D-9210-813CF9AF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80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65C3E-3EF7-42B9-B092-69DF13D6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4C2EB5-B3D3-489B-AB26-B15B2C4A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D69A6C-F7B9-4719-8638-730138B2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13B60A-32F9-49F4-9CF8-25DC11E7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5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661C00-0E4A-4C96-8DC9-4DF35E21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47043E-AE90-42CE-A574-B7162EE6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C6C582-75D3-4063-A69E-79495624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80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DC73C-9AEF-4E42-B4BD-E272C219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D1AD8-7D0D-4E71-B379-4209516F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87A36-5140-47FD-9C6F-E01E11C9A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3E6870-771A-4B3E-85B9-D97659D7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9F6D6D-52E2-4860-B505-39FCE7D0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AA5F8-BE24-46E6-AE3C-B24966E9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71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EAF70-6221-4BF3-81E1-00A50A06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8D76E3-21FF-4531-BC21-DC4BFC4B0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29C7A5-364A-4E88-B48B-8D5F1223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AD400A-78EF-43A2-BA5D-70EC98C2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F57354-7329-4BE6-978A-C6B2EDC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1670E2-C71E-4713-AA6C-18AEACD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593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5291F61-B562-4F91-A4F9-7C837F31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82C240-2EB5-49B4-86D1-D9B11A9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3D50A-51B2-420D-B8A1-95C10DAE5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82EB-41A9-4BFD-8FB1-B4E7DF6E52B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7492E0-9CB2-49F7-96AA-80A611F51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4360EF-4CAA-44F3-93EC-939BFC474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73BD-4553-4A14-A835-0D062376E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1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github.com/jankae/LibreVNA/release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9.png"/><Relationship Id="rId7" Type="http://schemas.openxmlformats.org/officeDocument/2006/relationships/image" Target="../media/image3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3.jpg"/><Relationship Id="rId7" Type="http://schemas.openxmlformats.org/officeDocument/2006/relationships/image" Target="../media/image7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B7425BB-A0C3-4F49-9A6C-9011A63B1DDC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E7C9033-0DF8-4023-A171-2472674A9488}"/>
              </a:ext>
            </a:extLst>
          </p:cNvPr>
          <p:cNvSpPr txBox="1"/>
          <p:nvPr/>
        </p:nvSpPr>
        <p:spPr>
          <a:xfrm>
            <a:off x="3870227" y="4162898"/>
            <a:ext cx="393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Mirek Kasal, OK2AQ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E9D8AF9-785B-4B26-BCF9-47B5DB9C916C}"/>
              </a:ext>
            </a:extLst>
          </p:cNvPr>
          <p:cNvSpPr txBox="1"/>
          <p:nvPr/>
        </p:nvSpPr>
        <p:spPr>
          <a:xfrm>
            <a:off x="1474470" y="1278366"/>
            <a:ext cx="99407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cs-CZ" sz="4800" b="1" dirty="0" err="1">
                <a:solidFill>
                  <a:schemeClr val="tx2">
                    <a:lumMod val="75000"/>
                  </a:schemeClr>
                </a:solidFill>
              </a:rPr>
              <a:t>Vector</a:t>
            </a:r>
            <a:r>
              <a:rPr lang="cs-CZ" sz="4800" b="1" dirty="0">
                <a:solidFill>
                  <a:schemeClr val="tx2">
                    <a:lumMod val="75000"/>
                  </a:schemeClr>
                </a:solidFill>
              </a:rPr>
              <a:t> Network </a:t>
            </a:r>
            <a:r>
              <a:rPr lang="cs-CZ" sz="4800" b="1" dirty="0" err="1">
                <a:solidFill>
                  <a:schemeClr val="tx2">
                    <a:lumMod val="75000"/>
                  </a:schemeClr>
                </a:solidFill>
              </a:rPr>
              <a:t>Analyzer</a:t>
            </a:r>
            <a:endParaRPr lang="cs-CZ" sz="4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48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EKTOROV</a:t>
            </a:r>
            <a:r>
              <a:rPr lang="cs-CZ" sz="4800" b="1" dirty="0">
                <a:solidFill>
                  <a:schemeClr val="tx2">
                    <a:lumMod val="75000"/>
                  </a:schemeClr>
                </a:solidFill>
              </a:rPr>
              <a:t>Ý OBVODOVÝ ANALYZÁTOR</a:t>
            </a:r>
          </a:p>
          <a:p>
            <a:r>
              <a:rPr lang="cs-CZ" sz="4800" b="1" dirty="0">
                <a:solidFill>
                  <a:schemeClr val="tx2">
                    <a:lumMod val="75000"/>
                  </a:schemeClr>
                </a:solidFill>
              </a:rPr>
              <a:t>          a co s ním v </a:t>
            </a:r>
            <a:r>
              <a:rPr lang="cs-CZ" sz="4800" b="1" dirty="0" err="1">
                <a:solidFill>
                  <a:schemeClr val="tx2">
                    <a:lumMod val="75000"/>
                  </a:schemeClr>
                </a:solidFill>
              </a:rPr>
              <a:t>hamshacku</a:t>
            </a:r>
            <a:endParaRPr lang="cs-CZ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3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2DB6F8F-9505-3AB4-EC4E-27F41686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20" y="706477"/>
            <a:ext cx="6160049" cy="46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50B4B40-4606-EED5-D577-DF478B87154C}"/>
              </a:ext>
            </a:extLst>
          </p:cNvPr>
          <p:cNvSpPr txBox="1"/>
          <p:nvPr/>
        </p:nvSpPr>
        <p:spPr>
          <a:xfrm>
            <a:off x="4145280" y="0"/>
            <a:ext cx="421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SOLT - Calibration</a:t>
            </a:r>
            <a:endParaRPr lang="cs-CZ" sz="4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FD94BF-B56B-B624-11CD-C5ED0B602A55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E3039D-2056-9951-5C19-703D5B0E69B4}"/>
              </a:ext>
            </a:extLst>
          </p:cNvPr>
          <p:cNvSpPr txBox="1"/>
          <p:nvPr/>
        </p:nvSpPr>
        <p:spPr>
          <a:xfrm>
            <a:off x="4502798" y="5374640"/>
            <a:ext cx="4034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TRL – Calibration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15D6434-5CB6-1107-84D0-87D411DC2DE1}"/>
              </a:ext>
            </a:extLst>
          </p:cNvPr>
          <p:cNvSpPr txBox="1"/>
          <p:nvPr/>
        </p:nvSpPr>
        <p:spPr>
          <a:xfrm>
            <a:off x="8537108" y="5441037"/>
            <a:ext cx="2893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Thru-Reflect-Line</a:t>
            </a:r>
          </a:p>
          <a:p>
            <a:r>
              <a:rPr lang="en-US" sz="2800" dirty="0" err="1"/>
              <a:t>Vlnovody</a:t>
            </a:r>
            <a:r>
              <a:rPr lang="en-US" sz="2800" dirty="0"/>
              <a:t>, wafers</a:t>
            </a:r>
            <a:endParaRPr 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375834-CB79-8217-F1EF-8642158A783B}"/>
              </a:ext>
            </a:extLst>
          </p:cNvPr>
          <p:cNvSpPr txBox="1"/>
          <p:nvPr/>
        </p:nvSpPr>
        <p:spPr>
          <a:xfrm>
            <a:off x="4502798" y="5941091"/>
            <a:ext cx="1300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TOM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26860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noVNA V2">
            <a:extLst>
              <a:ext uri="{FF2B5EF4-FFF2-40B4-BE49-F238E27FC236}">
                <a16:creationId xmlns:a16="http://schemas.microsoft.com/office/drawing/2014/main" id="{1EF50DAD-008D-54DF-1977-B1F46652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27" y="0"/>
            <a:ext cx="7935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6F27192-E14A-CCF6-1A02-8047695C5FA1}"/>
              </a:ext>
            </a:extLst>
          </p:cNvPr>
          <p:cNvSpPr txBox="1"/>
          <p:nvPr/>
        </p:nvSpPr>
        <p:spPr>
          <a:xfrm>
            <a:off x="162560" y="508000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NANO  VNA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442D82-72DA-F80F-1C52-BC389B837FBE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3572847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D04D124-77ED-913B-228A-0BFEFB62C75B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9CB6EC-B635-8719-A74F-C4E0A745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50" y="122180"/>
            <a:ext cx="9355769" cy="64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9E7DE5-4A7E-290F-E29B-136ABFB2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228600"/>
            <a:ext cx="11805920" cy="61981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45B4311-D7BC-84C7-CFCB-5DB8A81FF797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182631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4938328-99D4-FE25-B853-18361CB7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87" y="88440"/>
            <a:ext cx="10065944" cy="60888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7B76B2-26DA-410C-21B1-990B51A7CEA5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1037135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C568A99-D903-C188-FB91-AFE6059C7587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97DA65-B7D4-BDAF-D76F-B885841D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1" y="145247"/>
            <a:ext cx="6858000" cy="631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8CD6BE-89CC-79A7-94E4-D4E458BFE7D4}"/>
              </a:ext>
            </a:extLst>
          </p:cNvPr>
          <p:cNvSpPr txBox="1"/>
          <p:nvPr/>
        </p:nvSpPr>
        <p:spPr>
          <a:xfrm>
            <a:off x="356870" y="2128516"/>
            <a:ext cx="4318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solidFill>
                  <a:schemeClr val="tx2">
                    <a:lumMod val="75000"/>
                  </a:schemeClr>
                </a:solidFill>
              </a:rPr>
              <a:t>VNA – </a:t>
            </a:r>
            <a:r>
              <a:rPr lang="cs-CZ" sz="4800" b="1" dirty="0" err="1">
                <a:solidFill>
                  <a:schemeClr val="tx2">
                    <a:lumMod val="75000"/>
                  </a:schemeClr>
                </a:solidFill>
              </a:rPr>
              <a:t>LibreVNA</a:t>
            </a:r>
            <a:endParaRPr lang="cs-CZ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0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487AA00-1309-D969-6386-35868762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84" y="194855"/>
            <a:ext cx="8679180" cy="6233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12F0CB-E8C1-5C7D-6EB5-BBD05F5464A5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1635803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620009FF-32DD-79AF-1AC9-43627268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05" y="167365"/>
            <a:ext cx="8184589" cy="63403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1E5C30-7CE3-9274-9733-1FED757802A9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107093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BA90418-C3AC-436B-0FF7-346B0213F10D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868544-11AC-C2F0-BBF4-D3E6358AD49C}"/>
              </a:ext>
            </a:extLst>
          </p:cNvPr>
          <p:cNvSpPr txBox="1"/>
          <p:nvPr/>
        </p:nvSpPr>
        <p:spPr>
          <a:xfrm>
            <a:off x="226060" y="90119"/>
            <a:ext cx="763778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https://github.com/jankae/LibreVNA/releases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6468194D-F17B-0B32-E846-B5775DFB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22" y="727973"/>
            <a:ext cx="7859078" cy="5648332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FE3EEE8D-77C9-CFE8-D9D6-4A664F3D5E8F}"/>
              </a:ext>
            </a:extLst>
          </p:cNvPr>
          <p:cNvSpPr/>
          <p:nvPr/>
        </p:nvSpPr>
        <p:spPr>
          <a:xfrm>
            <a:off x="3074670" y="4734560"/>
            <a:ext cx="2157730" cy="325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979E7E3-02BF-DC74-1B0D-CFD46F61DC54}"/>
              </a:ext>
            </a:extLst>
          </p:cNvPr>
          <p:cNvSpPr/>
          <p:nvPr/>
        </p:nvSpPr>
        <p:spPr>
          <a:xfrm>
            <a:off x="3155950" y="3759200"/>
            <a:ext cx="2299970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560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, kruh&#10;&#10;Popis byl vytvořen automaticky">
            <a:extLst>
              <a:ext uri="{FF2B5EF4-FFF2-40B4-BE49-F238E27FC236}">
                <a16:creationId xmlns:a16="http://schemas.microsoft.com/office/drawing/2014/main" id="{289EAAFE-29E0-6F26-EA82-B95074C6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12192000" cy="4038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FEFC53-463F-96DF-BED4-540792620842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252557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423A51-0ED0-60D7-C354-B45A922624C3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D4F616-9CCD-9C27-96D4-FE1610AD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96" y="230680"/>
            <a:ext cx="12176875" cy="57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3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7FF25D-FB9B-6B99-35BF-128A5FA7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2" y="0"/>
            <a:ext cx="10574378" cy="642128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5217DE5-A17A-167C-C874-3AF63A02B232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371792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E22EEDB-A9A8-7887-7CCB-99826375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18427"/>
            <a:ext cx="9286875" cy="62960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A26318-0F37-6B73-237D-DCFD73A7B30B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91690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A797DE-229F-6B02-4693-E607B144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2" y="0"/>
            <a:ext cx="10482938" cy="636575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B73E815-0552-375C-BF1A-7C3575754C34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256259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F4B074-EE05-0B92-6A1A-9DFBA577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2" y="0"/>
            <a:ext cx="10625178" cy="645212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4DE2700-E4E0-B958-B674-85792035CA5D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299350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BC0FB8D-8B35-301F-F298-E451C369FAD1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>
                <a:solidFill>
                  <a:schemeClr val="accent5">
                    <a:lumMod val="75000"/>
                  </a:schemeClr>
                </a:solidFill>
              </a:rPr>
              <a:t>EME a MW semin</a:t>
            </a:r>
            <a:r>
              <a:rPr lang="cs-CZ" i="1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Obrázek 5" descr="Obsah obrázku snímek obrazovky, kruh&#10;&#10;Popis byl vytvořen automaticky">
            <a:extLst>
              <a:ext uri="{FF2B5EF4-FFF2-40B4-BE49-F238E27FC236}">
                <a16:creationId xmlns:a16="http://schemas.microsoft.com/office/drawing/2014/main" id="{A27364D0-27CE-77E4-0938-10CC96C2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1219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9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uh, snímek obrazovky, astronomie, hvězda&#10;&#10;Popis byl vytvořen automaticky">
            <a:extLst>
              <a:ext uri="{FF2B5EF4-FFF2-40B4-BE49-F238E27FC236}">
                <a16:creationId xmlns:a16="http://schemas.microsoft.com/office/drawing/2014/main" id="{168DA3BB-6134-B421-D4D9-1FB16EB7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25" y="0"/>
            <a:ext cx="4003040" cy="3638593"/>
          </a:xfrm>
          <a:prstGeom prst="rect">
            <a:avLst/>
          </a:prstGeom>
        </p:spPr>
      </p:pic>
      <p:pic>
        <p:nvPicPr>
          <p:cNvPr id="5" name="Obrázek 4" descr="Obsah obrázku kruh, snímek obrazovky, astronomie, hvězda&#10;&#10;Popis byl vytvořen automaticky">
            <a:extLst>
              <a:ext uri="{FF2B5EF4-FFF2-40B4-BE49-F238E27FC236}">
                <a16:creationId xmlns:a16="http://schemas.microsoft.com/office/drawing/2014/main" id="{18FC9D31-963E-75E6-B933-8E574F1D3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65" y="0"/>
            <a:ext cx="4111608" cy="3740546"/>
          </a:xfrm>
          <a:prstGeom prst="rect">
            <a:avLst/>
          </a:prstGeom>
        </p:spPr>
      </p:pic>
      <p:pic>
        <p:nvPicPr>
          <p:cNvPr id="7" name="Obrázek 6" descr="Obsah obrázku kruh, snímek obrazovky, astronomie&#10;&#10;Popis byl vytvořen automaticky">
            <a:extLst>
              <a:ext uri="{FF2B5EF4-FFF2-40B4-BE49-F238E27FC236}">
                <a16:creationId xmlns:a16="http://schemas.microsoft.com/office/drawing/2014/main" id="{CF10BCAA-9D7D-6488-C1DD-907D71086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25" y="2938595"/>
            <a:ext cx="4003040" cy="3740546"/>
          </a:xfrm>
          <a:prstGeom prst="rect">
            <a:avLst/>
          </a:prstGeom>
        </p:spPr>
      </p:pic>
      <p:pic>
        <p:nvPicPr>
          <p:cNvPr id="9" name="Obrázek 8" descr="Obsah obrázku kruh, snímek obrazovky, astronomie&#10;&#10;Popis byl vytvořen automaticky">
            <a:extLst>
              <a:ext uri="{FF2B5EF4-FFF2-40B4-BE49-F238E27FC236}">
                <a16:creationId xmlns:a16="http://schemas.microsoft.com/office/drawing/2014/main" id="{CD53EB04-D5CA-4E63-2616-1F3EC6507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65" y="2876358"/>
            <a:ext cx="4111608" cy="380278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9B14550-466E-5740-64B8-FD6995E363B4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416BCC-0F94-9B44-7D44-BB5B5E90CDF1}"/>
              </a:ext>
            </a:extLst>
          </p:cNvPr>
          <p:cNvSpPr txBox="1"/>
          <p:nvPr/>
        </p:nvSpPr>
        <p:spPr>
          <a:xfrm>
            <a:off x="566913" y="579120"/>
            <a:ext cx="2545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Po kalibraci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F33CB4-A390-EF71-24B4-1326BD9F7D95}"/>
              </a:ext>
            </a:extLst>
          </p:cNvPr>
          <p:cNvSpPr txBox="1"/>
          <p:nvPr/>
        </p:nvSpPr>
        <p:spPr>
          <a:xfrm>
            <a:off x="445716" y="2614748"/>
            <a:ext cx="277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Port 1 měří Port 2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434BF3A-8839-9FBC-7FAF-CF4D718CBCB2}"/>
              </a:ext>
            </a:extLst>
          </p:cNvPr>
          <p:cNvCxnSpPr>
            <a:cxnSpLocks/>
          </p:cNvCxnSpPr>
          <p:nvPr/>
        </p:nvCxnSpPr>
        <p:spPr>
          <a:xfrm flipV="1">
            <a:off x="3265930" y="1870273"/>
            <a:ext cx="2088390" cy="884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5C8CAF-C6D7-DB31-D6D5-0A43178A5C56}"/>
              </a:ext>
            </a:extLst>
          </p:cNvPr>
          <p:cNvSpPr txBox="1"/>
          <p:nvPr/>
        </p:nvSpPr>
        <p:spPr>
          <a:xfrm>
            <a:off x="164500" y="1287006"/>
            <a:ext cx="3541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Připraveno pro měření </a:t>
            </a:r>
          </a:p>
          <a:p>
            <a:r>
              <a:rPr lang="cs-CZ" sz="2800" b="1" i="1" dirty="0"/>
              <a:t>      s</a:t>
            </a:r>
            <a:r>
              <a:rPr lang="cs-CZ" sz="2800" dirty="0"/>
              <a:t> - parametrů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7AC990B-5790-F9B1-B433-471CCC3B2F18}"/>
                  </a:ext>
                </a:extLst>
              </p:cNvPr>
              <p:cNvSpPr txBox="1"/>
              <p:nvPr/>
            </p:nvSpPr>
            <p:spPr>
              <a:xfrm>
                <a:off x="4418303" y="3804485"/>
                <a:ext cx="2889124" cy="56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>
                    <a:solidFill>
                      <a:srgbClr val="FFFF00"/>
                    </a:solidFill>
                  </a:rPr>
                  <a:t>Short   </a:t>
                </a:r>
                <a:r>
                  <a:rPr lang="el-GR" sz="2800" b="1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sup>
                    </m:sSup>
                  </m:oMath>
                </a14:m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7AC990B-5790-F9B1-B433-471CCC3B2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03" y="3804485"/>
                <a:ext cx="2889124" cy="562655"/>
              </a:xfrm>
              <a:prstGeom prst="rect">
                <a:avLst/>
              </a:prstGeom>
              <a:blipFill>
                <a:blip r:embed="rId6"/>
                <a:stretch>
                  <a:fillRect l="-4430" t="-6522" b="-3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1644C28-8268-D2B4-5E7B-F5C8B7B962CF}"/>
                  </a:ext>
                </a:extLst>
              </p:cNvPr>
              <p:cNvSpPr txBox="1"/>
              <p:nvPr/>
            </p:nvSpPr>
            <p:spPr>
              <a:xfrm>
                <a:off x="2420620" y="3253331"/>
                <a:ext cx="6121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1644C28-8268-D2B4-5E7B-F5C8B7B9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20" y="3253331"/>
                <a:ext cx="6121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2E89F8A-3BE1-D83B-FB4A-C223DDF7FDF1}"/>
                  </a:ext>
                </a:extLst>
              </p:cNvPr>
              <p:cNvSpPr txBox="1"/>
              <p:nvPr/>
            </p:nvSpPr>
            <p:spPr>
              <a:xfrm>
                <a:off x="8650737" y="3751882"/>
                <a:ext cx="2589363" cy="56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>
                    <a:solidFill>
                      <a:srgbClr val="FFFF00"/>
                    </a:solidFill>
                  </a:rPr>
                  <a:t>Open   </a:t>
                </a:r>
                <a:r>
                  <a:rPr lang="el-GR" sz="2800" b="1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sup>
                    </m:sSup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2E89F8A-3BE1-D83B-FB4A-C223DDF7F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737" y="3751882"/>
                <a:ext cx="2589363" cy="562655"/>
              </a:xfrm>
              <a:prstGeom prst="rect">
                <a:avLst/>
              </a:prstGeom>
              <a:blipFill>
                <a:blip r:embed="rId8"/>
                <a:stretch>
                  <a:fillRect l="-4706" t="-6452" b="-290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E4C02B5-30A1-FC7B-3B99-863E3ABFA397}"/>
              </a:ext>
            </a:extLst>
          </p:cNvPr>
          <p:cNvCxnSpPr/>
          <p:nvPr/>
        </p:nvCxnSpPr>
        <p:spPr>
          <a:xfrm flipH="1">
            <a:off x="4196080" y="4450080"/>
            <a:ext cx="528320" cy="326639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A3B7712-8C8B-83C9-B9EB-1E8C01DD748F}"/>
              </a:ext>
            </a:extLst>
          </p:cNvPr>
          <p:cNvCxnSpPr>
            <a:cxnSpLocks/>
          </p:cNvCxnSpPr>
          <p:nvPr/>
        </p:nvCxnSpPr>
        <p:spPr>
          <a:xfrm>
            <a:off x="9264470" y="4296316"/>
            <a:ext cx="2271050" cy="480403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E7A16C5-D15C-EDA5-FDC3-289EA29BEDB1}"/>
                  </a:ext>
                </a:extLst>
              </p:cNvPr>
              <p:cNvSpPr txBox="1"/>
              <p:nvPr/>
            </p:nvSpPr>
            <p:spPr>
              <a:xfrm>
                <a:off x="8833479" y="1005678"/>
                <a:ext cx="2406621" cy="56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Load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 </a:t>
                </a:r>
                <a:r>
                  <a:rPr lang="el-GR" sz="2800" b="1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~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sup>
                    </m:sSup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E7A16C5-D15C-EDA5-FDC3-289EA29BE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479" y="1005678"/>
                <a:ext cx="2406621" cy="562655"/>
              </a:xfrm>
              <a:prstGeom prst="rect">
                <a:avLst/>
              </a:prstGeom>
              <a:blipFill>
                <a:blip r:embed="rId9"/>
                <a:stretch>
                  <a:fillRect l="-5063" t="-7609" b="-3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1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3A895A0-03B5-D383-9162-D25ECA5FE836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BE5F22-211B-0A0D-7976-8E24772F9E20}"/>
              </a:ext>
            </a:extLst>
          </p:cNvPr>
          <p:cNvSpPr txBox="1"/>
          <p:nvPr/>
        </p:nvSpPr>
        <p:spPr>
          <a:xfrm>
            <a:off x="467360" y="243840"/>
            <a:ext cx="9449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Měření aktivních obvodů (zesilovačů)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5745B2-B713-B9C7-CBA0-203B4DD6D984}"/>
              </a:ext>
            </a:extLst>
          </p:cNvPr>
          <p:cNvSpPr txBox="1"/>
          <p:nvPr/>
        </p:nvSpPr>
        <p:spPr>
          <a:xfrm>
            <a:off x="467360" y="1209390"/>
            <a:ext cx="99631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Při měření pasivních obvodů používáme co nejvyšší úrovně</a:t>
            </a:r>
          </a:p>
          <a:p>
            <a:r>
              <a:rPr lang="cs-CZ" sz="3200" dirty="0"/>
              <a:t>pro dosažení maximální dynamiky při zachování linearity.</a:t>
            </a:r>
          </a:p>
          <a:p>
            <a:r>
              <a:rPr lang="cs-CZ" sz="3200" dirty="0"/>
              <a:t>Měl by být v rozsahu -40 až -10 </a:t>
            </a:r>
            <a:r>
              <a:rPr lang="cs-CZ" sz="3200" dirty="0" err="1"/>
              <a:t>dBm</a:t>
            </a:r>
            <a:r>
              <a:rPr lang="cs-CZ" sz="3200" dirty="0"/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9F1044-7DF8-DB65-B8F3-5FFF3AC19A33}"/>
              </a:ext>
            </a:extLst>
          </p:cNvPr>
          <p:cNvSpPr txBox="1"/>
          <p:nvPr/>
        </p:nvSpPr>
        <p:spPr>
          <a:xfrm>
            <a:off x="467360" y="2779050"/>
            <a:ext cx="10761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POZOR max úroveň na vstupu portu nesmí</a:t>
            </a:r>
          </a:p>
          <a:p>
            <a:r>
              <a:rPr lang="cs-CZ" sz="4800" dirty="0">
                <a:solidFill>
                  <a:srgbClr val="FF0000"/>
                </a:solidFill>
              </a:rPr>
              <a:t>překročit +10 </a:t>
            </a:r>
            <a:r>
              <a:rPr lang="cs-CZ" sz="4800" dirty="0" err="1">
                <a:solidFill>
                  <a:srgbClr val="FF0000"/>
                </a:solidFill>
              </a:rPr>
              <a:t>dBm</a:t>
            </a:r>
            <a:r>
              <a:rPr lang="cs-CZ" sz="4800" dirty="0">
                <a:solidFill>
                  <a:srgbClr val="FF0000"/>
                </a:solidFill>
              </a:rPr>
              <a:t>  a 10 V DC.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5CEA647-05FC-F090-AB68-4F5220B46D10}"/>
              </a:ext>
            </a:extLst>
          </p:cNvPr>
          <p:cNvSpPr txBox="1"/>
          <p:nvPr/>
        </p:nvSpPr>
        <p:spPr>
          <a:xfrm>
            <a:off x="467360" y="4571392"/>
            <a:ext cx="11685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Při měření zesilovačů se doporučuje snížit vstupní úroveň (i externím </a:t>
            </a:r>
          </a:p>
          <a:p>
            <a:r>
              <a:rPr lang="cs-CZ" sz="3200" dirty="0"/>
              <a:t>atenuátorem) tak, aby výstupní úroveň byla -10 </a:t>
            </a:r>
            <a:r>
              <a:rPr lang="cs-CZ" sz="3200" dirty="0" err="1"/>
              <a:t>dBm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1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736088B-AB78-942A-5FE5-1BA9C38EA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0" y="-1"/>
            <a:ext cx="9811457" cy="61656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49146B-01F8-6D75-FE43-E7123E12F39E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92522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E3CF4A5-7D34-46DF-4640-AC0C648C2E1A}"/>
              </a:ext>
            </a:extLst>
          </p:cNvPr>
          <p:cNvSpPr txBox="1"/>
          <p:nvPr/>
        </p:nvSpPr>
        <p:spPr>
          <a:xfrm>
            <a:off x="17082" y="2117474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TDR</a:t>
            </a:r>
            <a:endParaRPr lang="cs-CZ" sz="4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0D8616-D40D-864F-5941-71F76BA2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6" y="-42114"/>
            <a:ext cx="11142617" cy="62980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8AD080-590E-9ADE-2F58-4880ECBA4BFD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3753279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D40C8E6-4B8C-D6B7-292F-FB72D5DC8552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pic>
        <p:nvPicPr>
          <p:cNvPr id="5" name="Obrázek 4" descr="Obsah obrázku snímek obrazovky, text, Multimediální software, Grafický software&#10;&#10;Popis byl vytvořen automaticky">
            <a:extLst>
              <a:ext uri="{FF2B5EF4-FFF2-40B4-BE49-F238E27FC236}">
                <a16:creationId xmlns:a16="http://schemas.microsoft.com/office/drawing/2014/main" id="{76A5FB58-91A0-4EEE-36DE-DC9F60BB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77"/>
            <a:ext cx="12192000" cy="40207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12F155C-96F0-BD90-D8E5-9E3ACDEDC268}"/>
              </a:ext>
            </a:extLst>
          </p:cNvPr>
          <p:cNvSpPr txBox="1"/>
          <p:nvPr/>
        </p:nvSpPr>
        <p:spPr>
          <a:xfrm>
            <a:off x="81280" y="201371"/>
            <a:ext cx="685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Spektrální analyzátor (s </a:t>
            </a:r>
            <a:r>
              <a:rPr lang="cs-CZ" sz="3600" dirty="0" err="1"/>
              <a:t>trackingem</a:t>
            </a:r>
            <a:r>
              <a:rPr lang="cs-CZ" sz="3600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921644-2CBC-B5C4-8BCF-81AB434AAA9E}"/>
              </a:ext>
            </a:extLst>
          </p:cNvPr>
          <p:cNvSpPr txBox="1"/>
          <p:nvPr/>
        </p:nvSpPr>
        <p:spPr>
          <a:xfrm>
            <a:off x="81280" y="5240092"/>
            <a:ext cx="643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Signální generátor – 0 až -40 </a:t>
            </a:r>
            <a:r>
              <a:rPr lang="cs-CZ" sz="3600" dirty="0" err="1"/>
              <a:t>dBm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65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184BAA-9201-DE42-BA22-0191E5B504F2}"/>
              </a:ext>
            </a:extLst>
          </p:cNvPr>
          <p:cNvSpPr txBox="1"/>
          <p:nvPr/>
        </p:nvSpPr>
        <p:spPr>
          <a:xfrm>
            <a:off x="-28077" y="0"/>
            <a:ext cx="9506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    Obvodové funkce</a:t>
            </a:r>
            <a:r>
              <a:rPr lang="en-US" sz="4000" b="1" dirty="0"/>
              <a:t> </a:t>
            </a:r>
            <a:r>
              <a:rPr lang="en-US" sz="4000" b="1" dirty="0" err="1"/>
              <a:t>linearizovan</a:t>
            </a:r>
            <a:r>
              <a:rPr lang="cs-CZ" sz="4000" b="1" dirty="0" err="1"/>
              <a:t>ých</a:t>
            </a:r>
            <a:r>
              <a:rPr lang="cs-CZ" sz="4000" b="1" dirty="0"/>
              <a:t> obvodů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Imitance (impedance, admitance)</a:t>
            </a:r>
          </a:p>
          <a:p>
            <a:pPr marL="571500" indent="-571500">
              <a:buFontTx/>
              <a:buChar char="-"/>
            </a:pPr>
            <a:r>
              <a:rPr lang="cs-CZ" sz="4000" dirty="0"/>
              <a:t>Přenosy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3FCBA8CF-CFB6-7CA5-80D4-56AE85314645}"/>
                  </a:ext>
                </a:extLst>
              </p:cNvPr>
              <p:cNvSpPr txBox="1"/>
              <p:nvPr/>
            </p:nvSpPr>
            <p:spPr>
              <a:xfrm>
                <a:off x="7747325" y="1563722"/>
                <a:ext cx="3769001" cy="866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r>
                      <a:rPr lang="cs-CZ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sz="3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i="1" dirty="0"/>
                  <a:t>j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3FCBA8CF-CFB6-7CA5-80D4-56AE85314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25" y="1563722"/>
                <a:ext cx="3769001" cy="866840"/>
              </a:xfrm>
              <a:prstGeom prst="rect">
                <a:avLst/>
              </a:prstGeom>
              <a:blipFill>
                <a:blip r:embed="rId2"/>
                <a:stretch>
                  <a:fillRect t="-1408" b="-98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00EC524-AADE-4B50-8B17-46156FBAC2D4}"/>
                  </a:ext>
                </a:extLst>
              </p:cNvPr>
              <p:cNvSpPr txBox="1"/>
              <p:nvPr/>
            </p:nvSpPr>
            <p:spPr>
              <a:xfrm>
                <a:off x="473421" y="1827282"/>
                <a:ext cx="23315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cs-CZ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𝑗𝑋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00EC524-AADE-4B50-8B17-46156FBAC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1" y="1827282"/>
                <a:ext cx="233153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60131CBD-3536-6021-33B4-6393E5069CFA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C83C1D8-8307-FE6F-F297-4294245F7321}"/>
                  </a:ext>
                </a:extLst>
              </p:cNvPr>
              <p:cNvSpPr txBox="1"/>
              <p:nvPr/>
            </p:nvSpPr>
            <p:spPr>
              <a:xfrm>
                <a:off x="318228" y="2446080"/>
                <a:ext cx="3233770" cy="686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cs-CZ" sz="36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sz="3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C83C1D8-8307-FE6F-F297-4294245F7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8" y="2446080"/>
                <a:ext cx="3233770" cy="686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5EB5B5A-6128-6A0E-C894-A77F05563A3F}"/>
                  </a:ext>
                </a:extLst>
              </p:cNvPr>
              <p:cNvSpPr txBox="1"/>
              <p:nvPr/>
            </p:nvSpPr>
            <p:spPr>
              <a:xfrm>
                <a:off x="4651565" y="1938992"/>
                <a:ext cx="22851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(50</m:t>
                    </m:r>
                  </m:oMath>
                </a14:m>
                <a:r>
                  <a:rPr lang="el-G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cs-CZ" sz="36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5EB5B5A-6128-6A0E-C894-A77F05563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65" y="1938992"/>
                <a:ext cx="2285113" cy="553998"/>
              </a:xfrm>
              <a:prstGeom prst="rect">
                <a:avLst/>
              </a:prstGeom>
              <a:blipFill>
                <a:blip r:embed="rId5"/>
                <a:stretch>
                  <a:fillRect t="-27473" r="-11200" b="-47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1FA6863-3C57-8696-D14F-F0F4E4094E5A}"/>
                  </a:ext>
                </a:extLst>
              </p:cNvPr>
              <p:cNvSpPr txBox="1"/>
              <p:nvPr/>
            </p:nvSpPr>
            <p:spPr>
              <a:xfrm>
                <a:off x="8026812" y="2807671"/>
                <a:ext cx="2925668" cy="890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3600" i="1" dirty="0"/>
                  <a:t>VSWR</a:t>
                </a:r>
                <a14:m>
                  <m:oMath xmlns:m="http://schemas.openxmlformats.org/officeDocument/2006/math">
                    <m:r>
                      <a:rPr lang="cs-CZ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𝜞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𝜞</m:t>
                            </m:r>
                          </m:e>
                        </m:d>
                      </m:den>
                    </m:f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1FA6863-3C57-8696-D14F-F0F4E4094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12" y="2807671"/>
                <a:ext cx="2925668" cy="890372"/>
              </a:xfrm>
              <a:prstGeom prst="rect">
                <a:avLst/>
              </a:prstGeom>
              <a:blipFill>
                <a:blip r:embed="rId6"/>
                <a:stretch>
                  <a:fillRect l="-9583" b="-95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45EF57B9-14BA-BB80-2F9A-881A3C9C3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28" y="3280679"/>
            <a:ext cx="4569766" cy="3064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796A2C8-7527-B246-3987-4C1BFA28C28A}"/>
                  </a:ext>
                </a:extLst>
              </p:cNvPr>
              <p:cNvSpPr txBox="1"/>
              <p:nvPr/>
            </p:nvSpPr>
            <p:spPr>
              <a:xfrm>
                <a:off x="8649748" y="3840919"/>
                <a:ext cx="16568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cs-CZ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</m:oMath>
                  </m:oMathPara>
                </a14:m>
                <a:endParaRPr lang="cs-CZ" sz="36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796A2C8-7527-B246-3987-4C1BFA28C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748" y="3840919"/>
                <a:ext cx="165686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2983163A-314D-A22A-2498-79E7D985B2F8}"/>
                  </a:ext>
                </a:extLst>
              </p:cNvPr>
              <p:cNvSpPr txBox="1"/>
              <p:nvPr/>
            </p:nvSpPr>
            <p:spPr>
              <a:xfrm>
                <a:off x="6345847" y="4928208"/>
                <a:ext cx="44678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dB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2983163A-314D-A22A-2498-79E7D985B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847" y="4928208"/>
                <a:ext cx="446786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0F8B88E-A5E6-7213-D6B3-915E7AECD337}"/>
                  </a:ext>
                </a:extLst>
              </p:cNvPr>
              <p:cNvSpPr txBox="1"/>
              <p:nvPr/>
            </p:nvSpPr>
            <p:spPr>
              <a:xfrm>
                <a:off x="6415818" y="5512061"/>
                <a:ext cx="4467860" cy="729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𝐼𝐿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dB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0F8B88E-A5E6-7213-D6B3-915E7AECD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818" y="5512061"/>
                <a:ext cx="4467860" cy="7298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73B1A7D-6372-704A-CE50-326F79383BD4}"/>
                  </a:ext>
                </a:extLst>
              </p:cNvPr>
              <p:cNvSpPr txBox="1"/>
              <p:nvPr/>
            </p:nvSpPr>
            <p:spPr>
              <a:xfrm>
                <a:off x="6286550" y="6129710"/>
                <a:ext cx="55722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𝑀𝐿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dB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73B1A7D-6372-704A-CE50-326F7938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50" y="6129710"/>
                <a:ext cx="557223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227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95EF25F-2F62-4F3F-843F-B33A09795166}"/>
              </a:ext>
            </a:extLst>
          </p:cNvPr>
          <p:cNvSpPr txBox="1"/>
          <p:nvPr/>
        </p:nvSpPr>
        <p:spPr>
          <a:xfrm>
            <a:off x="1314450" y="2847975"/>
            <a:ext cx="910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THANK YOU FOR YOUR ATTENTION</a:t>
            </a:r>
            <a:endParaRPr lang="cs-CZ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05FA71-BA91-4991-A33B-9BE1B75B114C}"/>
              </a:ext>
            </a:extLst>
          </p:cNvPr>
          <p:cNvSpPr txBox="1"/>
          <p:nvPr/>
        </p:nvSpPr>
        <p:spPr>
          <a:xfrm>
            <a:off x="2009775" y="2150328"/>
            <a:ext cx="7482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cs-CZ" sz="4800" b="1" dirty="0">
                <a:solidFill>
                  <a:schemeClr val="accent5">
                    <a:lumMod val="50000"/>
                  </a:schemeClr>
                </a:solidFill>
              </a:rPr>
              <a:t>ĚKUJI VÁM ZA POZORNOST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3A89F17-BA3B-4E0E-D3EB-824AEB9B714B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2666080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60131CBD-3536-6021-33B4-6393E5069CFA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pic>
        <p:nvPicPr>
          <p:cNvPr id="1026" name="Picture 2" descr="Microwaves101 | Smith Chart Basics">
            <a:extLst>
              <a:ext uri="{FF2B5EF4-FFF2-40B4-BE49-F238E27FC236}">
                <a16:creationId xmlns:a16="http://schemas.microsoft.com/office/drawing/2014/main" id="{41BF09BB-5423-DA3B-799B-750BBBFF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59" y="1420093"/>
            <a:ext cx="6119520" cy="54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řada/pruh, snímek obrazovky, diagram, Paralelní&#10;&#10;Popis byl vytvořen automaticky">
            <a:extLst>
              <a:ext uri="{FF2B5EF4-FFF2-40B4-BE49-F238E27FC236}">
                <a16:creationId xmlns:a16="http://schemas.microsoft.com/office/drawing/2014/main" id="{E9B46ED7-F1FA-9218-AA8D-B92816656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" y="1798321"/>
            <a:ext cx="5033264" cy="4510552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F6FAD23-E5C5-C9C0-6B7C-F8B83B3EA421}"/>
              </a:ext>
            </a:extLst>
          </p:cNvPr>
          <p:cNvCxnSpPr>
            <a:cxnSpLocks/>
          </p:cNvCxnSpPr>
          <p:nvPr/>
        </p:nvCxnSpPr>
        <p:spPr>
          <a:xfrm flipV="1">
            <a:off x="3985090" y="5406362"/>
            <a:ext cx="4087030" cy="3154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5EB5B5A-6128-6A0E-C894-A77F05563A3F}"/>
                  </a:ext>
                </a:extLst>
              </p:cNvPr>
              <p:cNvSpPr txBox="1"/>
              <p:nvPr/>
            </p:nvSpPr>
            <p:spPr>
              <a:xfrm>
                <a:off x="5667565" y="1397638"/>
                <a:ext cx="18923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endParaRPr lang="cs-CZ" sz="36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5EB5B5A-6128-6A0E-C894-A77F05563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565" y="1397638"/>
                <a:ext cx="1892378" cy="553998"/>
              </a:xfrm>
              <a:prstGeom prst="rect">
                <a:avLst/>
              </a:prstGeom>
              <a:blipFill>
                <a:blip r:embed="rId7"/>
                <a:stretch>
                  <a:fillRect t="-27473" r="-14194" b="-47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1AA5502-B5FC-156C-4ADD-EEE880CD5C64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613754" y="1951636"/>
            <a:ext cx="2045065" cy="2094847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107358F-6765-9FED-88FD-969DC1F5C81C}"/>
              </a:ext>
            </a:extLst>
          </p:cNvPr>
          <p:cNvCxnSpPr>
            <a:cxnSpLocks/>
          </p:cNvCxnSpPr>
          <p:nvPr/>
        </p:nvCxnSpPr>
        <p:spPr>
          <a:xfrm flipV="1">
            <a:off x="4124960" y="2802927"/>
            <a:ext cx="4087030" cy="6576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3C9DE1-4D05-793C-6332-DB20EA72ACE3}"/>
              </a:ext>
            </a:extLst>
          </p:cNvPr>
          <p:cNvSpPr txBox="1"/>
          <p:nvPr/>
        </p:nvSpPr>
        <p:spPr>
          <a:xfrm>
            <a:off x="170867" y="-50270"/>
            <a:ext cx="549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Komformn</a:t>
            </a:r>
            <a:r>
              <a:rPr lang="cs-CZ" sz="4800" dirty="0"/>
              <a:t>í zobrazení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40C0B26-7F0C-CF7C-C58B-1FBD1D1C1825}"/>
              </a:ext>
            </a:extLst>
          </p:cNvPr>
          <p:cNvSpPr txBox="1"/>
          <p:nvPr/>
        </p:nvSpPr>
        <p:spPr>
          <a:xfrm>
            <a:off x="187878" y="766304"/>
            <a:ext cx="5660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Smithův</a:t>
            </a:r>
            <a:r>
              <a:rPr lang="cs-CZ" sz="2800" dirty="0"/>
              <a:t> diagram a kruhový diagram </a:t>
            </a:r>
            <a:r>
              <a:rPr lang="el-GR" sz="2800" b="1" i="1" dirty="0"/>
              <a:t>Γ</a:t>
            </a:r>
            <a:endParaRPr lang="cs-CZ" sz="2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FAA2E9E-EAA7-F314-7027-A308294616A3}"/>
                  </a:ext>
                </a:extLst>
              </p:cNvPr>
              <p:cNvSpPr txBox="1"/>
              <p:nvPr/>
            </p:nvSpPr>
            <p:spPr>
              <a:xfrm>
                <a:off x="7151318" y="128068"/>
                <a:ext cx="3226140" cy="1131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cs-CZ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num>
                        <m:den>
                          <m:sSub>
                            <m:sSubPr>
                              <m:ctrlPr>
                                <a:rPr lang="cs-CZ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𝑗𝑥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FAA2E9E-EAA7-F314-7027-A30829461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318" y="128068"/>
                <a:ext cx="3226140" cy="11312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946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60E9066-E6F5-1803-29B0-4447F7BA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6" y="365760"/>
            <a:ext cx="10539283" cy="57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0F72EB-EF29-A207-BB9D-3E43153D4C32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1533327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9E69D7-DAF5-1D1C-1980-BCD9771B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90" y="261287"/>
            <a:ext cx="5943832" cy="5525560"/>
          </a:xfrm>
          <a:prstGeom prst="rect">
            <a:avLst/>
          </a:prstGeom>
        </p:spPr>
      </p:pic>
      <p:pic>
        <p:nvPicPr>
          <p:cNvPr id="5" name="Obrázek 4" descr="Obsah obrázku diagram, kruh, řada/pruh, kresba&#10;&#10;Popis byl vytvořen automaticky">
            <a:extLst>
              <a:ext uri="{FF2B5EF4-FFF2-40B4-BE49-F238E27FC236}">
                <a16:creationId xmlns:a16="http://schemas.microsoft.com/office/drawing/2014/main" id="{8367383B-0D67-A316-D9E4-79254C45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4" y="261287"/>
            <a:ext cx="5693116" cy="552555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E56865-DAF4-B3AD-094E-CFA0D984DC59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273114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E15AAB-A340-AD36-BAE4-146C46EF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48" y="3153326"/>
            <a:ext cx="8722503" cy="26275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C06B67-C5B4-E331-0D93-07DFDC1E7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59" y="0"/>
            <a:ext cx="6524121" cy="31533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A5FA0BF-14D8-D00F-7CE0-EF449E01450A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0F0760-7257-051B-D5FB-CE4E1BFBA56C}"/>
              </a:ext>
            </a:extLst>
          </p:cNvPr>
          <p:cNvSpPr txBox="1"/>
          <p:nvPr/>
        </p:nvSpPr>
        <p:spPr>
          <a:xfrm>
            <a:off x="5205195" y="6201043"/>
            <a:ext cx="3289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baseline="0" dirty="0">
                <a:solidFill>
                  <a:srgbClr val="000000"/>
                </a:solidFill>
              </a:rPr>
              <a:t>𝑏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cs-CZ" sz="3200" b="0" i="0" u="none" strike="noStrike" baseline="0" dirty="0">
                <a:solidFill>
                  <a:srgbClr val="000000"/>
                </a:solidFill>
              </a:rPr>
              <a:t>=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𝑠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21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𝑎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1</a:t>
            </a:r>
            <a:r>
              <a:rPr lang="cs-CZ" sz="3200" b="0" i="0" u="none" strike="noStrike" baseline="0" dirty="0">
                <a:solidFill>
                  <a:srgbClr val="000000"/>
                </a:solidFill>
              </a:rPr>
              <a:t>+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𝑠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22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𝑎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2</a:t>
            </a:r>
            <a:endParaRPr lang="cs-CZ" sz="3200" baseline="-25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75E683-9C41-6D19-BDBE-AA66F94059AF}"/>
              </a:ext>
            </a:extLst>
          </p:cNvPr>
          <p:cNvSpPr txBox="1"/>
          <p:nvPr/>
        </p:nvSpPr>
        <p:spPr>
          <a:xfrm>
            <a:off x="5205195" y="5636460"/>
            <a:ext cx="3360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baseline="0" dirty="0">
                <a:solidFill>
                  <a:srgbClr val="000000"/>
                </a:solidFill>
              </a:rPr>
              <a:t>𝑏</a:t>
            </a:r>
            <a:r>
              <a:rPr lang="en-US" sz="3200" b="0" i="0" u="none" strike="noStrike" baseline="-25000" dirty="0">
                <a:solidFill>
                  <a:srgbClr val="000000"/>
                </a:solidFill>
              </a:rPr>
              <a:t>1</a:t>
            </a:r>
            <a:r>
              <a:rPr lang="cs-CZ" sz="3200" b="0" i="0" u="none" strike="noStrike" baseline="0" dirty="0">
                <a:solidFill>
                  <a:srgbClr val="000000"/>
                </a:solidFill>
              </a:rPr>
              <a:t>=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𝑠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1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𝑎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1</a:t>
            </a:r>
            <a:r>
              <a:rPr lang="cs-CZ" sz="3200" b="0" i="0" u="none" strike="noStrike" baseline="0" dirty="0">
                <a:solidFill>
                  <a:srgbClr val="000000"/>
                </a:solidFill>
              </a:rPr>
              <a:t>+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𝑠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cs-CZ" sz="3200" b="1" i="0" u="none" strike="noStrike" baseline="0" dirty="0">
                <a:solidFill>
                  <a:srgbClr val="000000"/>
                </a:solidFill>
              </a:rPr>
              <a:t>𝑎</a:t>
            </a:r>
            <a:r>
              <a:rPr lang="cs-CZ" sz="3200" b="0" i="0" u="none" strike="noStrike" baseline="-25000" dirty="0">
                <a:solidFill>
                  <a:srgbClr val="000000"/>
                </a:solidFill>
              </a:rPr>
              <a:t>2</a:t>
            </a:r>
            <a:endParaRPr lang="cs-CZ" sz="3200" baseline="-25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592739-B28D-0C89-2644-FA631FEB6E7F}"/>
              </a:ext>
            </a:extLst>
          </p:cNvPr>
          <p:cNvSpPr txBox="1"/>
          <p:nvPr/>
        </p:nvSpPr>
        <p:spPr>
          <a:xfrm>
            <a:off x="0" y="288297"/>
            <a:ext cx="271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Y</a:t>
            </a:r>
            <a:r>
              <a:rPr lang="en-US" sz="3600" dirty="0"/>
              <a:t> - </a:t>
            </a:r>
            <a:r>
              <a:rPr lang="en-US" sz="3600" dirty="0" err="1"/>
              <a:t>parametry</a:t>
            </a:r>
            <a:endParaRPr lang="cs-CZ" sz="3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3796E89-AF2A-2074-1F5E-4368E05690AB}"/>
              </a:ext>
            </a:extLst>
          </p:cNvPr>
          <p:cNvSpPr txBox="1"/>
          <p:nvPr/>
        </p:nvSpPr>
        <p:spPr>
          <a:xfrm>
            <a:off x="50707" y="2506995"/>
            <a:ext cx="270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S</a:t>
            </a:r>
            <a:r>
              <a:rPr lang="en-US" sz="3600" dirty="0"/>
              <a:t> - </a:t>
            </a:r>
            <a:r>
              <a:rPr lang="en-US" sz="3600" dirty="0" err="1"/>
              <a:t>parametry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67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95EF3F-D5A2-1949-6DC9-F125E330241E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  <p:sp>
        <p:nvSpPr>
          <p:cNvPr id="3" name="AutoShape 2" descr="2001 SPECIFIED CALIBRATION INTERVALS">
            <a:extLst>
              <a:ext uri="{FF2B5EF4-FFF2-40B4-BE49-F238E27FC236}">
                <a16:creationId xmlns:a16="http://schemas.microsoft.com/office/drawing/2014/main" id="{43539A98-8E1A-438C-4516-275DE869A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26285-AC56-223F-2984-C06C0273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0" y="243840"/>
            <a:ext cx="11426367" cy="6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3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5EE3D2-08C4-051B-26A7-D4B8E97B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13"/>
            <a:ext cx="5423338" cy="60008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2B88F9-CD1A-4001-3EDC-1E4409A4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20" y="2935734"/>
            <a:ext cx="6684579" cy="42981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991DC6-0C7F-D8D3-9FCD-30ACCB929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420" y="-1"/>
            <a:ext cx="6693867" cy="42981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2B5DA5-4025-9C25-67AF-235D8F6645BA}"/>
              </a:ext>
            </a:extLst>
          </p:cNvPr>
          <p:cNvSpPr txBox="1"/>
          <p:nvPr/>
        </p:nvSpPr>
        <p:spPr>
          <a:xfrm>
            <a:off x="0" y="6493431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33rd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EME a MW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semin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ar, Radešín 2024</a:t>
            </a:r>
          </a:p>
        </p:txBody>
      </p:sp>
    </p:spTree>
    <p:extLst>
      <p:ext uri="{BB962C8B-B14F-4D97-AF65-F5344CB8AC3E}">
        <p14:creationId xmlns:p14="http://schemas.microsoft.com/office/powerpoint/2010/main" val="611002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</TotalTime>
  <Words>553</Words>
  <Application>Microsoft Office PowerPoint</Application>
  <PresentationFormat>Širokoúhlá obrazovka</PresentationFormat>
  <Paragraphs>83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Kasal Miroslav (1033)</dc:creator>
  <cp:lastModifiedBy>Kasal Miroslav (1033)</cp:lastModifiedBy>
  <cp:revision>112</cp:revision>
  <dcterms:created xsi:type="dcterms:W3CDTF">2021-11-05T16:55:52Z</dcterms:created>
  <dcterms:modified xsi:type="dcterms:W3CDTF">2024-05-16T11:41:25Z</dcterms:modified>
</cp:coreProperties>
</file>