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sldIdLst>
    <p:sldId id="256" r:id="rId2"/>
    <p:sldId id="289" r:id="rId3"/>
    <p:sldId id="290" r:id="rId4"/>
    <p:sldId id="291" r:id="rId5"/>
    <p:sldId id="292" r:id="rId6"/>
    <p:sldId id="293" r:id="rId7"/>
    <p:sldId id="294" r:id="rId8"/>
    <p:sldId id="295" r:id="rId9"/>
    <p:sldId id="296" r:id="rId10"/>
    <p:sldId id="297" r:id="rId11"/>
    <p:sldId id="298" r:id="rId12"/>
    <p:sldId id="299" r:id="rId13"/>
    <p:sldId id="300" r:id="rId14"/>
    <p:sldId id="301" r:id="rId15"/>
    <p:sldId id="302" r:id="rId16"/>
    <p:sldId id="303" r:id="rId17"/>
    <p:sldId id="304" r:id="rId18"/>
    <p:sldId id="305" r:id="rId19"/>
    <p:sldId id="306" r:id="rId20"/>
    <p:sldId id="307" r:id="rId21"/>
    <p:sldId id="308" r:id="rId22"/>
    <p:sldId id="309" r:id="rId23"/>
    <p:sldId id="310" r:id="rId24"/>
    <p:sldId id="311" r:id="rId25"/>
    <p:sldId id="312" r:id="rId26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A0000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72" y="72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wmf"/></Relationships>
</file>

<file path=ppt/drawings/_rels/vmlDrawing10.vml.rels><?xml version="1.0" encoding="UTF-8" standalone="yes"?>
<Relationships xmlns="http://schemas.openxmlformats.org/package/2006/relationships"><Relationship Id="rId3" Type="http://schemas.openxmlformats.org/officeDocument/2006/relationships/image" Target="../media/image39.wmf"/><Relationship Id="rId2" Type="http://schemas.openxmlformats.org/officeDocument/2006/relationships/image" Target="../media/image44.wmf"/><Relationship Id="rId1" Type="http://schemas.openxmlformats.org/officeDocument/2006/relationships/image" Target="../media/image43.emf"/><Relationship Id="rId4" Type="http://schemas.openxmlformats.org/officeDocument/2006/relationships/image" Target="../media/image45.wmf"/></Relationships>
</file>

<file path=ppt/drawings/_rels/vmlDrawing11.vml.rels><?xml version="1.0" encoding="UTF-8" standalone="yes"?>
<Relationships xmlns="http://schemas.openxmlformats.org/package/2006/relationships"><Relationship Id="rId3" Type="http://schemas.openxmlformats.org/officeDocument/2006/relationships/image" Target="../media/image48.wmf"/><Relationship Id="rId2" Type="http://schemas.openxmlformats.org/officeDocument/2006/relationships/image" Target="../media/image47.wmf"/><Relationship Id="rId1" Type="http://schemas.openxmlformats.org/officeDocument/2006/relationships/image" Target="../media/image46.wmf"/><Relationship Id="rId4" Type="http://schemas.openxmlformats.org/officeDocument/2006/relationships/image" Target="../media/image49.wmf"/></Relationships>
</file>

<file path=ppt/drawings/_rels/vmlDrawing12.vml.rels><?xml version="1.0" encoding="UTF-8" standalone="yes"?>
<Relationships xmlns="http://schemas.openxmlformats.org/package/2006/relationships"><Relationship Id="rId3" Type="http://schemas.openxmlformats.org/officeDocument/2006/relationships/image" Target="../media/image53.wmf"/><Relationship Id="rId2" Type="http://schemas.openxmlformats.org/officeDocument/2006/relationships/image" Target="../media/image52.wmf"/><Relationship Id="rId1" Type="http://schemas.openxmlformats.org/officeDocument/2006/relationships/image" Target="../media/image51.wmf"/><Relationship Id="rId5" Type="http://schemas.openxmlformats.org/officeDocument/2006/relationships/image" Target="../media/image55.wmf"/><Relationship Id="rId4" Type="http://schemas.openxmlformats.org/officeDocument/2006/relationships/image" Target="../media/image54.wmf"/></Relationships>
</file>

<file path=ppt/drawings/_rels/vmlDrawing13.vml.rels><?xml version="1.0" encoding="UTF-8" standalone="yes"?>
<Relationships xmlns="http://schemas.openxmlformats.org/package/2006/relationships"><Relationship Id="rId3" Type="http://schemas.openxmlformats.org/officeDocument/2006/relationships/image" Target="../media/image59.wmf"/><Relationship Id="rId2" Type="http://schemas.openxmlformats.org/officeDocument/2006/relationships/image" Target="../media/image58.wmf"/><Relationship Id="rId1" Type="http://schemas.openxmlformats.org/officeDocument/2006/relationships/image" Target="../media/image57.wmf"/><Relationship Id="rId4" Type="http://schemas.openxmlformats.org/officeDocument/2006/relationships/image" Target="../media/image60.wmf"/></Relationships>
</file>

<file path=ppt/drawings/_rels/vmlDrawing14.vml.rels><?xml version="1.0" encoding="UTF-8" standalone="yes"?>
<Relationships xmlns="http://schemas.openxmlformats.org/package/2006/relationships"><Relationship Id="rId3" Type="http://schemas.openxmlformats.org/officeDocument/2006/relationships/image" Target="../media/image64.wmf"/><Relationship Id="rId2" Type="http://schemas.openxmlformats.org/officeDocument/2006/relationships/image" Target="../media/image63.wmf"/><Relationship Id="rId1" Type="http://schemas.openxmlformats.org/officeDocument/2006/relationships/image" Target="../media/image62.wmf"/></Relationships>
</file>

<file path=ppt/drawings/_rels/vmlDrawing15.vml.rels><?xml version="1.0" encoding="UTF-8" standalone="yes"?>
<Relationships xmlns="http://schemas.openxmlformats.org/package/2006/relationships"><Relationship Id="rId3" Type="http://schemas.openxmlformats.org/officeDocument/2006/relationships/image" Target="../media/image67.wmf"/><Relationship Id="rId2" Type="http://schemas.openxmlformats.org/officeDocument/2006/relationships/image" Target="../media/image66.wmf"/><Relationship Id="rId1" Type="http://schemas.openxmlformats.org/officeDocument/2006/relationships/image" Target="../media/image65.wmf"/></Relationships>
</file>

<file path=ppt/drawings/_rels/vmlDrawing16.vml.rels><?xml version="1.0" encoding="UTF-8" standalone="yes"?>
<Relationships xmlns="http://schemas.openxmlformats.org/package/2006/relationships"><Relationship Id="rId2" Type="http://schemas.openxmlformats.org/officeDocument/2006/relationships/image" Target="../media/image69.wmf"/><Relationship Id="rId1" Type="http://schemas.openxmlformats.org/officeDocument/2006/relationships/image" Target="../media/image68.wmf"/></Relationships>
</file>

<file path=ppt/drawings/_rels/vmlDrawing17.vml.rels><?xml version="1.0" encoding="UTF-8" standalone="yes"?>
<Relationships xmlns="http://schemas.openxmlformats.org/package/2006/relationships"><Relationship Id="rId2" Type="http://schemas.openxmlformats.org/officeDocument/2006/relationships/image" Target="../media/image71.wmf"/><Relationship Id="rId1" Type="http://schemas.openxmlformats.org/officeDocument/2006/relationships/image" Target="../media/image70.wmf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72.wmf"/></Relationships>
</file>

<file path=ppt/drawings/_rels/vmlDrawing19.vml.rels><?xml version="1.0" encoding="UTF-8" standalone="yes"?>
<Relationships xmlns="http://schemas.openxmlformats.org/package/2006/relationships"><Relationship Id="rId3" Type="http://schemas.openxmlformats.org/officeDocument/2006/relationships/image" Target="../media/image75.wmf"/><Relationship Id="rId2" Type="http://schemas.openxmlformats.org/officeDocument/2006/relationships/image" Target="../media/image74.wmf"/><Relationship Id="rId1" Type="http://schemas.openxmlformats.org/officeDocument/2006/relationships/image" Target="../media/image73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wmf"/></Relationships>
</file>

<file path=ppt/drawings/_rels/vmlDrawing5.vml.rels><?xml version="1.0" encoding="UTF-8" standalone="yes"?>
<Relationships xmlns="http://schemas.openxmlformats.org/package/2006/relationships"><Relationship Id="rId8" Type="http://schemas.openxmlformats.org/officeDocument/2006/relationships/image" Target="../media/image25.wmf"/><Relationship Id="rId3" Type="http://schemas.openxmlformats.org/officeDocument/2006/relationships/image" Target="../media/image20.wmf"/><Relationship Id="rId7" Type="http://schemas.openxmlformats.org/officeDocument/2006/relationships/image" Target="../media/image24.wmf"/><Relationship Id="rId2" Type="http://schemas.openxmlformats.org/officeDocument/2006/relationships/image" Target="../media/image19.wmf"/><Relationship Id="rId1" Type="http://schemas.openxmlformats.org/officeDocument/2006/relationships/image" Target="../media/image18.wmf"/><Relationship Id="rId6" Type="http://schemas.openxmlformats.org/officeDocument/2006/relationships/image" Target="../media/image23.wmf"/><Relationship Id="rId5" Type="http://schemas.openxmlformats.org/officeDocument/2006/relationships/image" Target="../media/image22.wmf"/><Relationship Id="rId4" Type="http://schemas.openxmlformats.org/officeDocument/2006/relationships/image" Target="../media/image21.w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27.wmf"/><Relationship Id="rId2" Type="http://schemas.openxmlformats.org/officeDocument/2006/relationships/image" Target="../media/image26.wmf"/><Relationship Id="rId1" Type="http://schemas.openxmlformats.org/officeDocument/2006/relationships/image" Target="../media/image12.w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31.wmf"/><Relationship Id="rId2" Type="http://schemas.openxmlformats.org/officeDocument/2006/relationships/image" Target="../media/image30.wmf"/><Relationship Id="rId1" Type="http://schemas.openxmlformats.org/officeDocument/2006/relationships/image" Target="../media/image29.wmf"/><Relationship Id="rId5" Type="http://schemas.openxmlformats.org/officeDocument/2006/relationships/image" Target="../media/image33.wmf"/><Relationship Id="rId4" Type="http://schemas.openxmlformats.org/officeDocument/2006/relationships/image" Target="../media/image32.wmf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36.wmf"/><Relationship Id="rId2" Type="http://schemas.openxmlformats.org/officeDocument/2006/relationships/image" Target="../media/image35.emf"/><Relationship Id="rId1" Type="http://schemas.openxmlformats.org/officeDocument/2006/relationships/image" Target="../media/image34.emf"/><Relationship Id="rId5" Type="http://schemas.openxmlformats.org/officeDocument/2006/relationships/image" Target="../media/image38.wmf"/><Relationship Id="rId4" Type="http://schemas.openxmlformats.org/officeDocument/2006/relationships/image" Target="../media/image37.wmf"/></Relationships>
</file>

<file path=ppt/drawings/_rels/vmlDrawing9.vml.rels><?xml version="1.0" encoding="UTF-8" standalone="yes"?>
<Relationships xmlns="http://schemas.openxmlformats.org/package/2006/relationships"><Relationship Id="rId2" Type="http://schemas.openxmlformats.org/officeDocument/2006/relationships/image" Target="../media/image39.wmf"/><Relationship Id="rId1" Type="http://schemas.openxmlformats.org/officeDocument/2006/relationships/image" Target="../media/image34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 dirty="0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9F76594-A432-4BDD-B07B-D70FAA491478}" type="datetimeFigureOut">
              <a:rPr lang="cs-CZ" smtClean="0"/>
              <a:t>16.03.2020</a:t>
            </a:fld>
            <a:endParaRPr lang="cs-CZ" dirty="0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 dirty="0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46B60F7-A9B8-44ED-82DD-D82D9D8D8428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9109139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Kliknutím lze upravit styl předlohy.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4DB0FF-948D-49D0-B11D-6DC54D64FB9E}" type="datetimeFigureOut">
              <a:rPr lang="cs-CZ" smtClean="0"/>
              <a:t>16.03.2020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6301BD-A051-4BCB-90EC-41116C91580F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5630908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4DB0FF-948D-49D0-B11D-6DC54D64FB9E}" type="datetimeFigureOut">
              <a:rPr lang="cs-CZ" smtClean="0"/>
              <a:t>16.03.2020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6301BD-A051-4BCB-90EC-41116C91580F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4158791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4DB0FF-948D-49D0-B11D-6DC54D64FB9E}" type="datetimeFigureOut">
              <a:rPr lang="cs-CZ" smtClean="0"/>
              <a:t>16.03.2020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6301BD-A051-4BCB-90EC-41116C91580F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2800441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4DB0FF-948D-49D0-B11D-6DC54D64FB9E}" type="datetimeFigureOut">
              <a:rPr lang="cs-CZ" smtClean="0"/>
              <a:t>16.03.2020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6301BD-A051-4BCB-90EC-41116C91580F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2461952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4DB0FF-948D-49D0-B11D-6DC54D64FB9E}" type="datetimeFigureOut">
              <a:rPr lang="cs-CZ" smtClean="0"/>
              <a:t>16.03.2020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6301BD-A051-4BCB-90EC-41116C91580F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6441719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4DB0FF-948D-49D0-B11D-6DC54D64FB9E}" type="datetimeFigureOut">
              <a:rPr lang="cs-CZ" smtClean="0"/>
              <a:t>16.03.2020</a:t>
            </a:fld>
            <a:endParaRPr lang="cs-CZ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6301BD-A051-4BCB-90EC-41116C91580F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7779461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4DB0FF-948D-49D0-B11D-6DC54D64FB9E}" type="datetimeFigureOut">
              <a:rPr lang="cs-CZ" smtClean="0"/>
              <a:t>16.03.2020</a:t>
            </a:fld>
            <a:endParaRPr lang="cs-CZ" dirty="0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6301BD-A051-4BCB-90EC-41116C91580F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6502434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4DB0FF-948D-49D0-B11D-6DC54D64FB9E}" type="datetimeFigureOut">
              <a:rPr lang="cs-CZ" smtClean="0"/>
              <a:t>16.03.2020</a:t>
            </a:fld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6301BD-A051-4BCB-90EC-41116C91580F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9834592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4DB0FF-948D-49D0-B11D-6DC54D64FB9E}" type="datetimeFigureOut">
              <a:rPr lang="cs-CZ" smtClean="0"/>
              <a:t>16.03.2020</a:t>
            </a:fld>
            <a:endParaRPr lang="cs-CZ" dirty="0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6301BD-A051-4BCB-90EC-41116C91580F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2249412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4DB0FF-948D-49D0-B11D-6DC54D64FB9E}" type="datetimeFigureOut">
              <a:rPr lang="cs-CZ" smtClean="0"/>
              <a:t>16.03.2020</a:t>
            </a:fld>
            <a:endParaRPr lang="cs-CZ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6301BD-A051-4BCB-90EC-41116C91580F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9977475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4DB0FF-948D-49D0-B11D-6DC54D64FB9E}" type="datetimeFigureOut">
              <a:rPr lang="cs-CZ" smtClean="0"/>
              <a:t>16.03.2020</a:t>
            </a:fld>
            <a:endParaRPr lang="cs-CZ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6301BD-A051-4BCB-90EC-41116C91580F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3945651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4DB0FF-948D-49D0-B11D-6DC54D64FB9E}" type="datetimeFigureOut">
              <a:rPr lang="cs-CZ" smtClean="0"/>
              <a:t>16.03.2020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6301BD-A051-4BCB-90EC-41116C91580F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6774382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7.bin"/><Relationship Id="rId13" Type="http://schemas.openxmlformats.org/officeDocument/2006/relationships/image" Target="../media/image22.wmf"/><Relationship Id="rId18" Type="http://schemas.openxmlformats.org/officeDocument/2006/relationships/oleObject" Target="../embeddings/oleObject12.bin"/><Relationship Id="rId3" Type="http://schemas.openxmlformats.org/officeDocument/2006/relationships/image" Target="../media/image3.png"/><Relationship Id="rId7" Type="http://schemas.openxmlformats.org/officeDocument/2006/relationships/image" Target="../media/image19.wmf"/><Relationship Id="rId12" Type="http://schemas.openxmlformats.org/officeDocument/2006/relationships/oleObject" Target="../embeddings/oleObject9.bin"/><Relationship Id="rId17" Type="http://schemas.openxmlformats.org/officeDocument/2006/relationships/image" Target="../media/image24.wmf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11.bin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6.bin"/><Relationship Id="rId11" Type="http://schemas.openxmlformats.org/officeDocument/2006/relationships/image" Target="../media/image21.wmf"/><Relationship Id="rId5" Type="http://schemas.openxmlformats.org/officeDocument/2006/relationships/image" Target="../media/image18.wmf"/><Relationship Id="rId15" Type="http://schemas.openxmlformats.org/officeDocument/2006/relationships/image" Target="../media/image23.wmf"/><Relationship Id="rId10" Type="http://schemas.openxmlformats.org/officeDocument/2006/relationships/oleObject" Target="../embeddings/oleObject8.bin"/><Relationship Id="rId19" Type="http://schemas.openxmlformats.org/officeDocument/2006/relationships/image" Target="../media/image25.wmf"/><Relationship Id="rId4" Type="http://schemas.openxmlformats.org/officeDocument/2006/relationships/oleObject" Target="../embeddings/oleObject5.bin"/><Relationship Id="rId9" Type="http://schemas.openxmlformats.org/officeDocument/2006/relationships/image" Target="../media/image20.wmf"/><Relationship Id="rId14" Type="http://schemas.openxmlformats.org/officeDocument/2006/relationships/oleObject" Target="../embeddings/oleObject10.bin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5.bin"/><Relationship Id="rId3" Type="http://schemas.openxmlformats.org/officeDocument/2006/relationships/image" Target="../media/image3.png"/><Relationship Id="rId7" Type="http://schemas.openxmlformats.org/officeDocument/2006/relationships/image" Target="../media/image26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14.bin"/><Relationship Id="rId5" Type="http://schemas.openxmlformats.org/officeDocument/2006/relationships/image" Target="../media/image12.wmf"/><Relationship Id="rId10" Type="http://schemas.openxmlformats.org/officeDocument/2006/relationships/image" Target="../media/image28.tiff"/><Relationship Id="rId4" Type="http://schemas.openxmlformats.org/officeDocument/2006/relationships/oleObject" Target="../embeddings/oleObject13.bin"/><Relationship Id="rId9" Type="http://schemas.openxmlformats.org/officeDocument/2006/relationships/image" Target="../media/image27.wmf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8.bin"/><Relationship Id="rId13" Type="http://schemas.openxmlformats.org/officeDocument/2006/relationships/image" Target="../media/image33.wmf"/><Relationship Id="rId3" Type="http://schemas.openxmlformats.org/officeDocument/2006/relationships/image" Target="../media/image3.png"/><Relationship Id="rId7" Type="http://schemas.openxmlformats.org/officeDocument/2006/relationships/image" Target="../media/image30.wmf"/><Relationship Id="rId12" Type="http://schemas.openxmlformats.org/officeDocument/2006/relationships/oleObject" Target="../embeddings/oleObject2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6" Type="http://schemas.openxmlformats.org/officeDocument/2006/relationships/oleObject" Target="../embeddings/oleObject17.bin"/><Relationship Id="rId11" Type="http://schemas.openxmlformats.org/officeDocument/2006/relationships/image" Target="../media/image32.wmf"/><Relationship Id="rId5" Type="http://schemas.openxmlformats.org/officeDocument/2006/relationships/image" Target="../media/image29.wmf"/><Relationship Id="rId10" Type="http://schemas.openxmlformats.org/officeDocument/2006/relationships/oleObject" Target="../embeddings/oleObject19.bin"/><Relationship Id="rId4" Type="http://schemas.openxmlformats.org/officeDocument/2006/relationships/oleObject" Target="../embeddings/oleObject16.bin"/><Relationship Id="rId9" Type="http://schemas.openxmlformats.org/officeDocument/2006/relationships/image" Target="../media/image31.wmf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3.bin"/><Relationship Id="rId13" Type="http://schemas.openxmlformats.org/officeDocument/2006/relationships/image" Target="../media/image38.wmf"/><Relationship Id="rId3" Type="http://schemas.openxmlformats.org/officeDocument/2006/relationships/image" Target="../media/image3.png"/><Relationship Id="rId7" Type="http://schemas.openxmlformats.org/officeDocument/2006/relationships/image" Target="../media/image35.emf"/><Relationship Id="rId12" Type="http://schemas.openxmlformats.org/officeDocument/2006/relationships/oleObject" Target="../embeddings/oleObject2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6" Type="http://schemas.openxmlformats.org/officeDocument/2006/relationships/oleObject" Target="../embeddings/oleObject22.bin"/><Relationship Id="rId11" Type="http://schemas.openxmlformats.org/officeDocument/2006/relationships/image" Target="../media/image37.wmf"/><Relationship Id="rId5" Type="http://schemas.openxmlformats.org/officeDocument/2006/relationships/image" Target="../media/image34.emf"/><Relationship Id="rId10" Type="http://schemas.openxmlformats.org/officeDocument/2006/relationships/oleObject" Target="../embeddings/oleObject24.bin"/><Relationship Id="rId4" Type="http://schemas.openxmlformats.org/officeDocument/2006/relationships/oleObject" Target="../embeddings/oleObject21.bin"/><Relationship Id="rId9" Type="http://schemas.openxmlformats.org/officeDocument/2006/relationships/image" Target="../media/image36.wmf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7.bin"/><Relationship Id="rId3" Type="http://schemas.openxmlformats.org/officeDocument/2006/relationships/image" Target="../media/image40.tiff"/><Relationship Id="rId7" Type="http://schemas.openxmlformats.org/officeDocument/2006/relationships/image" Target="../media/image41.tif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34.emf"/><Relationship Id="rId5" Type="http://schemas.openxmlformats.org/officeDocument/2006/relationships/oleObject" Target="../embeddings/oleObject26.bin"/><Relationship Id="rId10" Type="http://schemas.openxmlformats.org/officeDocument/2006/relationships/image" Target="../media/image42.tiff"/><Relationship Id="rId4" Type="http://schemas.openxmlformats.org/officeDocument/2006/relationships/image" Target="../media/image3.png"/><Relationship Id="rId9" Type="http://schemas.openxmlformats.org/officeDocument/2006/relationships/image" Target="../media/image39.wmf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0.bin"/><Relationship Id="rId3" Type="http://schemas.openxmlformats.org/officeDocument/2006/relationships/image" Target="../media/image3.png"/><Relationship Id="rId7" Type="http://schemas.openxmlformats.org/officeDocument/2006/relationships/image" Target="../media/image44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6" Type="http://schemas.openxmlformats.org/officeDocument/2006/relationships/oleObject" Target="../embeddings/oleObject29.bin"/><Relationship Id="rId11" Type="http://schemas.openxmlformats.org/officeDocument/2006/relationships/image" Target="../media/image45.wmf"/><Relationship Id="rId5" Type="http://schemas.openxmlformats.org/officeDocument/2006/relationships/image" Target="../media/image43.emf"/><Relationship Id="rId10" Type="http://schemas.openxmlformats.org/officeDocument/2006/relationships/oleObject" Target="../embeddings/oleObject31.bin"/><Relationship Id="rId4" Type="http://schemas.openxmlformats.org/officeDocument/2006/relationships/oleObject" Target="../embeddings/oleObject28.bin"/><Relationship Id="rId9" Type="http://schemas.openxmlformats.org/officeDocument/2006/relationships/image" Target="../media/image39.wmf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png"/><Relationship Id="rId3" Type="http://schemas.openxmlformats.org/officeDocument/2006/relationships/image" Target="../media/image3.png"/><Relationship Id="rId7" Type="http://schemas.openxmlformats.org/officeDocument/2006/relationships/image" Target="../media/image47.wmf"/><Relationship Id="rId12" Type="http://schemas.openxmlformats.org/officeDocument/2006/relationships/image" Target="../media/image49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.vml"/><Relationship Id="rId6" Type="http://schemas.openxmlformats.org/officeDocument/2006/relationships/oleObject" Target="../embeddings/oleObject33.bin"/><Relationship Id="rId11" Type="http://schemas.openxmlformats.org/officeDocument/2006/relationships/oleObject" Target="../embeddings/oleObject35.bin"/><Relationship Id="rId5" Type="http://schemas.openxmlformats.org/officeDocument/2006/relationships/image" Target="../media/image46.wmf"/><Relationship Id="rId10" Type="http://schemas.openxmlformats.org/officeDocument/2006/relationships/image" Target="../media/image48.wmf"/><Relationship Id="rId4" Type="http://schemas.openxmlformats.org/officeDocument/2006/relationships/oleObject" Target="../embeddings/oleObject32.bin"/><Relationship Id="rId9" Type="http://schemas.openxmlformats.org/officeDocument/2006/relationships/oleObject" Target="../embeddings/oleObject34.bin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wmf"/><Relationship Id="rId13" Type="http://schemas.openxmlformats.org/officeDocument/2006/relationships/oleObject" Target="../embeddings/oleObject40.bin"/><Relationship Id="rId3" Type="http://schemas.openxmlformats.org/officeDocument/2006/relationships/oleObject" Target="../embeddings/oleObject36.bin"/><Relationship Id="rId7" Type="http://schemas.openxmlformats.org/officeDocument/2006/relationships/oleObject" Target="../embeddings/oleObject38.bin"/><Relationship Id="rId12" Type="http://schemas.openxmlformats.org/officeDocument/2006/relationships/image" Target="../media/image56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2.vml"/><Relationship Id="rId6" Type="http://schemas.openxmlformats.org/officeDocument/2006/relationships/image" Target="../media/image52.wmf"/><Relationship Id="rId11" Type="http://schemas.openxmlformats.org/officeDocument/2006/relationships/image" Target="../media/image3.png"/><Relationship Id="rId5" Type="http://schemas.openxmlformats.org/officeDocument/2006/relationships/oleObject" Target="../embeddings/oleObject37.bin"/><Relationship Id="rId10" Type="http://schemas.openxmlformats.org/officeDocument/2006/relationships/image" Target="../media/image54.wmf"/><Relationship Id="rId4" Type="http://schemas.openxmlformats.org/officeDocument/2006/relationships/image" Target="../media/image51.wmf"/><Relationship Id="rId9" Type="http://schemas.openxmlformats.org/officeDocument/2006/relationships/oleObject" Target="../embeddings/oleObject39.bin"/><Relationship Id="rId14" Type="http://schemas.openxmlformats.org/officeDocument/2006/relationships/image" Target="../media/image55.wmf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1.png"/><Relationship Id="rId3" Type="http://schemas.openxmlformats.org/officeDocument/2006/relationships/image" Target="../media/image3.png"/><Relationship Id="rId7" Type="http://schemas.openxmlformats.org/officeDocument/2006/relationships/image" Target="../media/image58.wmf"/><Relationship Id="rId12" Type="http://schemas.openxmlformats.org/officeDocument/2006/relationships/image" Target="../media/image60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3.vml"/><Relationship Id="rId6" Type="http://schemas.openxmlformats.org/officeDocument/2006/relationships/oleObject" Target="../embeddings/oleObject42.bin"/><Relationship Id="rId11" Type="http://schemas.openxmlformats.org/officeDocument/2006/relationships/oleObject" Target="../embeddings/oleObject44.bin"/><Relationship Id="rId5" Type="http://schemas.openxmlformats.org/officeDocument/2006/relationships/image" Target="../media/image57.wmf"/><Relationship Id="rId10" Type="http://schemas.openxmlformats.org/officeDocument/2006/relationships/image" Target="../media/image59.wmf"/><Relationship Id="rId4" Type="http://schemas.openxmlformats.org/officeDocument/2006/relationships/oleObject" Target="../embeddings/oleObject41.bin"/><Relationship Id="rId9" Type="http://schemas.openxmlformats.org/officeDocument/2006/relationships/oleObject" Target="../embeddings/oleObject43.bin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7.bin"/><Relationship Id="rId3" Type="http://schemas.openxmlformats.org/officeDocument/2006/relationships/image" Target="../media/image3.png"/><Relationship Id="rId7" Type="http://schemas.openxmlformats.org/officeDocument/2006/relationships/image" Target="../media/image63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4.vml"/><Relationship Id="rId6" Type="http://schemas.openxmlformats.org/officeDocument/2006/relationships/oleObject" Target="../embeddings/oleObject46.bin"/><Relationship Id="rId5" Type="http://schemas.openxmlformats.org/officeDocument/2006/relationships/image" Target="../media/image62.wmf"/><Relationship Id="rId4" Type="http://schemas.openxmlformats.org/officeDocument/2006/relationships/oleObject" Target="../embeddings/oleObject45.bin"/><Relationship Id="rId9" Type="http://schemas.openxmlformats.org/officeDocument/2006/relationships/image" Target="../media/image64.wm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0.bin"/><Relationship Id="rId3" Type="http://schemas.openxmlformats.org/officeDocument/2006/relationships/image" Target="../media/image3.png"/><Relationship Id="rId7" Type="http://schemas.openxmlformats.org/officeDocument/2006/relationships/image" Target="../media/image66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5.vml"/><Relationship Id="rId6" Type="http://schemas.openxmlformats.org/officeDocument/2006/relationships/oleObject" Target="../embeddings/oleObject49.bin"/><Relationship Id="rId5" Type="http://schemas.openxmlformats.org/officeDocument/2006/relationships/image" Target="../media/image65.wmf"/><Relationship Id="rId4" Type="http://schemas.openxmlformats.org/officeDocument/2006/relationships/oleObject" Target="../embeddings/oleObject48.bin"/><Relationship Id="rId9" Type="http://schemas.openxmlformats.org/officeDocument/2006/relationships/image" Target="../media/image67.w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69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6.vml"/><Relationship Id="rId6" Type="http://schemas.openxmlformats.org/officeDocument/2006/relationships/oleObject" Target="../embeddings/oleObject52.bin"/><Relationship Id="rId5" Type="http://schemas.openxmlformats.org/officeDocument/2006/relationships/image" Target="../media/image68.wmf"/><Relationship Id="rId4" Type="http://schemas.openxmlformats.org/officeDocument/2006/relationships/oleObject" Target="../embeddings/oleObject51.bin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1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7.vml"/><Relationship Id="rId6" Type="http://schemas.openxmlformats.org/officeDocument/2006/relationships/oleObject" Target="../embeddings/oleObject54.bin"/><Relationship Id="rId5" Type="http://schemas.openxmlformats.org/officeDocument/2006/relationships/image" Target="../media/image70.wmf"/><Relationship Id="rId4" Type="http://schemas.openxmlformats.org/officeDocument/2006/relationships/oleObject" Target="../embeddings/oleObject53.bin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8.vml"/><Relationship Id="rId5" Type="http://schemas.openxmlformats.org/officeDocument/2006/relationships/image" Target="../media/image72.wmf"/><Relationship Id="rId4" Type="http://schemas.openxmlformats.org/officeDocument/2006/relationships/oleObject" Target="../embeddings/oleObject55.bin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8.bin"/><Relationship Id="rId3" Type="http://schemas.openxmlformats.org/officeDocument/2006/relationships/image" Target="../media/image3.png"/><Relationship Id="rId7" Type="http://schemas.openxmlformats.org/officeDocument/2006/relationships/image" Target="../media/image74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9.vml"/><Relationship Id="rId6" Type="http://schemas.openxmlformats.org/officeDocument/2006/relationships/oleObject" Target="../embeddings/oleObject57.bin"/><Relationship Id="rId5" Type="http://schemas.openxmlformats.org/officeDocument/2006/relationships/image" Target="../media/image73.wmf"/><Relationship Id="rId4" Type="http://schemas.openxmlformats.org/officeDocument/2006/relationships/oleObject" Target="../embeddings/oleObject56.bin"/><Relationship Id="rId9" Type="http://schemas.openxmlformats.org/officeDocument/2006/relationships/image" Target="../media/image75.wmf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8.tif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6.wmf"/><Relationship Id="rId5" Type="http://schemas.openxmlformats.org/officeDocument/2006/relationships/oleObject" Target="../embeddings/oleObject1.bin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9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8.tiff"/><Relationship Id="rId5" Type="http://schemas.openxmlformats.org/officeDocument/2006/relationships/image" Target="../media/image6.wmf"/><Relationship Id="rId4" Type="http://schemas.openxmlformats.org/officeDocument/2006/relationships/oleObject" Target="../embeddings/oleObject2.bin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14.tif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2.wmf"/><Relationship Id="rId5" Type="http://schemas.openxmlformats.org/officeDocument/2006/relationships/oleObject" Target="../embeddings/oleObject3.bin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15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14.tiff"/><Relationship Id="rId5" Type="http://schemas.openxmlformats.org/officeDocument/2006/relationships/image" Target="../media/image12.wmf"/><Relationship Id="rId4" Type="http://schemas.openxmlformats.org/officeDocument/2006/relationships/oleObject" Target="../embeddings/oleObject4.bin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539551" y="1800000"/>
            <a:ext cx="8057665" cy="1470025"/>
          </a:xfrm>
        </p:spPr>
        <p:txBody>
          <a:bodyPr>
            <a:normAutofit/>
          </a:bodyPr>
          <a:lstStyle/>
          <a:p>
            <a:pPr algn="l"/>
            <a:r>
              <a:rPr lang="en-US" sz="4000" b="1" dirty="0"/>
              <a:t>Wireless Communication:</a:t>
            </a:r>
            <a:br>
              <a:rPr lang="en-US" sz="4000" b="1" dirty="0"/>
            </a:br>
            <a:r>
              <a:rPr lang="en-US" sz="4000" b="1" dirty="0">
                <a:solidFill>
                  <a:srgbClr val="DA0000"/>
                </a:solidFill>
              </a:rPr>
              <a:t>Maxwell Equations</a:t>
            </a:r>
            <a:r>
              <a:rPr lang="en-US" sz="4000" b="1" dirty="0"/>
              <a:t> &amp; Solution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540000" y="3780000"/>
            <a:ext cx="4320056" cy="1080088"/>
          </a:xfrm>
        </p:spPr>
        <p:txBody>
          <a:bodyPr/>
          <a:lstStyle/>
          <a:p>
            <a:pPr algn="l">
              <a:spcBef>
                <a:spcPts val="0"/>
              </a:spcBef>
            </a:pPr>
            <a:r>
              <a:rPr lang="cs-CZ" b="1" dirty="0">
                <a:solidFill>
                  <a:schemeClr val="tx1"/>
                </a:solidFill>
              </a:rPr>
              <a:t>Zbyněk Raida</a:t>
            </a:r>
          </a:p>
          <a:p>
            <a:pPr algn="l">
              <a:spcBef>
                <a:spcPts val="0"/>
              </a:spcBef>
            </a:pPr>
            <a:r>
              <a:rPr lang="en-US" sz="2800" b="1" dirty="0">
                <a:solidFill>
                  <a:srgbClr val="DA0000"/>
                </a:solidFill>
              </a:rPr>
              <a:t>raida@vut.cz</a:t>
            </a:r>
            <a:endParaRPr lang="cs-CZ" sz="2800" b="1" dirty="0">
              <a:solidFill>
                <a:srgbClr val="DA0000"/>
              </a:solidFill>
            </a:endParaRPr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360000"/>
            <a:ext cx="3048000" cy="1043940"/>
          </a:xfrm>
          <a:prstGeom prst="rect">
            <a:avLst/>
          </a:prstGeom>
        </p:spPr>
      </p:pic>
      <p:sp>
        <p:nvSpPr>
          <p:cNvPr id="7" name="Podnadpis 2"/>
          <p:cNvSpPr txBox="1">
            <a:spLocks/>
          </p:cNvSpPr>
          <p:nvPr/>
        </p:nvSpPr>
        <p:spPr>
          <a:xfrm>
            <a:off x="4139952" y="360000"/>
            <a:ext cx="4457265" cy="114230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spcBef>
                <a:spcPts val="300"/>
              </a:spcBef>
            </a:pPr>
            <a:r>
              <a:rPr lang="en-US" b="1" dirty="0">
                <a:solidFill>
                  <a:srgbClr val="DA0000"/>
                </a:solidFill>
              </a:rPr>
              <a:t>Body-centric wireless communication</a:t>
            </a:r>
            <a:endParaRPr lang="cs-CZ" b="1" dirty="0">
              <a:solidFill>
                <a:srgbClr val="DA0000"/>
              </a:solidFill>
            </a:endParaRPr>
          </a:p>
        </p:txBody>
      </p:sp>
      <p:pic>
        <p:nvPicPr>
          <p:cNvPr id="6" name="Obrázek 5" descr="Obsah obrázku snímek obrazovky&#10;&#10;Popis byl vytvořen automaticky">
            <a:extLst>
              <a:ext uri="{FF2B5EF4-FFF2-40B4-BE49-F238E27FC236}">
                <a16:creationId xmlns:a16="http://schemas.microsoft.com/office/drawing/2014/main" id="{1F94653A-2F22-49CF-A413-C69798309E5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0000" y="5040000"/>
            <a:ext cx="6480048" cy="1440180"/>
          </a:xfrm>
          <a:prstGeom prst="rect">
            <a:avLst/>
          </a:prstGeom>
        </p:spPr>
      </p:pic>
      <p:sp>
        <p:nvSpPr>
          <p:cNvPr id="8" name="TextovéPole 7">
            <a:extLst>
              <a:ext uri="{FF2B5EF4-FFF2-40B4-BE49-F238E27FC236}">
                <a16:creationId xmlns:a16="http://schemas.microsoft.com/office/drawing/2014/main" id="{8B5ABCC0-C184-4CF5-BEB6-6E20B54B868C}"/>
              </a:ext>
            </a:extLst>
          </p:cNvPr>
          <p:cNvSpPr txBox="1"/>
          <p:nvPr/>
        </p:nvSpPr>
        <p:spPr>
          <a:xfrm>
            <a:off x="539551" y="6300000"/>
            <a:ext cx="8268117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300" dirty="0"/>
              <a:t>Vytvořeno za podpory projektu OP VVV Moderní a otevřené studium techniky CZ.02.2.69/0.0/0.0/16_015/0002430</a:t>
            </a:r>
          </a:p>
        </p:txBody>
      </p:sp>
    </p:spTree>
    <p:extLst>
      <p:ext uri="{BB962C8B-B14F-4D97-AF65-F5344CB8AC3E}">
        <p14:creationId xmlns:p14="http://schemas.microsoft.com/office/powerpoint/2010/main" val="193619819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40000" y="72000"/>
            <a:ext cx="8229600" cy="778098"/>
          </a:xfrm>
        </p:spPr>
        <p:txBody>
          <a:bodyPr>
            <a:normAutofit/>
          </a:bodyPr>
          <a:lstStyle/>
          <a:p>
            <a:pPr algn="l"/>
            <a:r>
              <a:rPr lang="en-US" sz="3600" b="1" dirty="0"/>
              <a:t>Maxwell equations</a:t>
            </a:r>
            <a:endParaRPr lang="en-US" sz="3600" b="1" dirty="0">
              <a:solidFill>
                <a:srgbClr val="FF0000"/>
              </a:solidFill>
            </a:endParaRPr>
          </a:p>
        </p:txBody>
      </p:sp>
      <p:pic>
        <p:nvPicPr>
          <p:cNvPr id="6" name="Zástupný symbol pro obsah 5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6021288"/>
            <a:ext cx="761905" cy="761905"/>
          </a:xfrm>
        </p:spPr>
      </p:pic>
      <p:sp>
        <p:nvSpPr>
          <p:cNvPr id="4" name="Zástupný symbol päty 3"/>
          <p:cNvSpPr>
            <a:spLocks noGrp="1"/>
          </p:cNvSpPr>
          <p:nvPr>
            <p:ph type="ftr" sz="quarter" idx="11"/>
          </p:nvPr>
        </p:nvSpPr>
        <p:spPr>
          <a:xfrm>
            <a:off x="3347864" y="6480000"/>
            <a:ext cx="2304256" cy="268139"/>
          </a:xfrm>
        </p:spPr>
        <p:txBody>
          <a:bodyPr/>
          <a:lstStyle/>
          <a:p>
            <a:r>
              <a:rPr lang="cs-CZ" dirty="0">
                <a:solidFill>
                  <a:schemeClr val="tx1">
                    <a:lumMod val="50000"/>
                    <a:lumOff val="50000"/>
                  </a:schemeClr>
                </a:solidFill>
              </a:rPr>
              <a:t>raida@vut.cz</a:t>
            </a:r>
            <a:endParaRPr lang="sk-SK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12"/>
          </p:nvPr>
        </p:nvSpPr>
        <p:spPr>
          <a:xfrm>
            <a:off x="8100392" y="6480000"/>
            <a:ext cx="586408" cy="268139"/>
          </a:xfrm>
        </p:spPr>
        <p:txBody>
          <a:bodyPr/>
          <a:lstStyle/>
          <a:p>
            <a:fld id="{D86AE537-8D19-4AE7-8106-38E1909B856B}" type="slidenum">
              <a:rPr lang="sk-SK" smtClean="0"/>
              <a:pPr/>
              <a:t>10</a:t>
            </a:fld>
            <a:endParaRPr lang="sk-SK" dirty="0"/>
          </a:p>
        </p:txBody>
      </p:sp>
      <p:cxnSp>
        <p:nvCxnSpPr>
          <p:cNvPr id="8" name="Přímá spojnice 7"/>
          <p:cNvCxnSpPr/>
          <p:nvPr/>
        </p:nvCxnSpPr>
        <p:spPr>
          <a:xfrm>
            <a:off x="35496" y="900000"/>
            <a:ext cx="9073008" cy="0"/>
          </a:xfrm>
          <a:prstGeom prst="line">
            <a:avLst/>
          </a:prstGeom>
          <a:ln w="12700">
            <a:solidFill>
              <a:srgbClr val="DA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7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63404158"/>
              </p:ext>
            </p:extLst>
          </p:nvPr>
        </p:nvGraphicFramePr>
        <p:xfrm>
          <a:off x="950913" y="2649538"/>
          <a:ext cx="3230562" cy="7889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46" name="Equation" r:id="rId4" imgW="1600200" imgH="393480" progId="Equation.3">
                  <p:embed/>
                </p:oleObj>
              </mc:Choice>
              <mc:Fallback>
                <p:oleObj name="Equation" r:id="rId4" imgW="1600200" imgH="393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50913" y="2649538"/>
                        <a:ext cx="3230562" cy="7889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Rectangle 11"/>
          <p:cNvSpPr>
            <a:spLocks noChangeArrowheads="1"/>
          </p:cNvSpPr>
          <p:nvPr/>
        </p:nvSpPr>
        <p:spPr bwMode="auto">
          <a:xfrm>
            <a:off x="838200" y="2578100"/>
            <a:ext cx="3581400" cy="936625"/>
          </a:xfrm>
          <a:prstGeom prst="rect">
            <a:avLst/>
          </a:prstGeom>
          <a:noFill/>
          <a:ln w="19050">
            <a:solidFill>
              <a:srgbClr val="DA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dirty="0">
              <a:solidFill>
                <a:srgbClr val="5304C8"/>
              </a:solidFill>
            </a:endParaRPr>
          </a:p>
        </p:txBody>
      </p:sp>
      <p:graphicFrame>
        <p:nvGraphicFramePr>
          <p:cNvPr id="10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30413858"/>
              </p:ext>
            </p:extLst>
          </p:nvPr>
        </p:nvGraphicFramePr>
        <p:xfrm>
          <a:off x="990600" y="1568450"/>
          <a:ext cx="3354388" cy="781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47" name="Equation" r:id="rId6" imgW="1676160" imgH="393480" progId="Equation.3">
                  <p:embed/>
                </p:oleObj>
              </mc:Choice>
              <mc:Fallback>
                <p:oleObj name="Equation" r:id="rId6" imgW="1676160" imgH="393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0600" y="1568450"/>
                        <a:ext cx="3354388" cy="7810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7503361"/>
              </p:ext>
            </p:extLst>
          </p:nvPr>
        </p:nvGraphicFramePr>
        <p:xfrm>
          <a:off x="990600" y="3902075"/>
          <a:ext cx="1924050" cy="590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48" name="Equation" r:id="rId8" imgW="965160" imgH="291960" progId="Equation.3">
                  <p:embed/>
                </p:oleObj>
              </mc:Choice>
              <mc:Fallback>
                <p:oleObj name="Equation" r:id="rId8" imgW="965160" imgH="2919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0600" y="3902075"/>
                        <a:ext cx="1924050" cy="5905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Rectangle 16"/>
          <p:cNvSpPr>
            <a:spLocks noChangeArrowheads="1"/>
          </p:cNvSpPr>
          <p:nvPr/>
        </p:nvSpPr>
        <p:spPr bwMode="auto">
          <a:xfrm>
            <a:off x="838200" y="1425575"/>
            <a:ext cx="3581400" cy="936625"/>
          </a:xfrm>
          <a:prstGeom prst="rect">
            <a:avLst/>
          </a:prstGeom>
          <a:noFill/>
          <a:ln w="19050">
            <a:solidFill>
              <a:srgbClr val="DA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dirty="0">
              <a:ln>
                <a:solidFill>
                  <a:srgbClr val="DA0000"/>
                </a:solidFill>
              </a:ln>
              <a:solidFill>
                <a:srgbClr val="5304C8"/>
              </a:solidFill>
            </a:endParaRPr>
          </a:p>
        </p:txBody>
      </p:sp>
      <p:sp>
        <p:nvSpPr>
          <p:cNvPr id="13" name="Rectangle 17"/>
          <p:cNvSpPr>
            <a:spLocks noChangeArrowheads="1"/>
          </p:cNvSpPr>
          <p:nvPr/>
        </p:nvSpPr>
        <p:spPr bwMode="auto">
          <a:xfrm>
            <a:off x="838200" y="3729038"/>
            <a:ext cx="3581400" cy="936625"/>
          </a:xfrm>
          <a:prstGeom prst="rect">
            <a:avLst/>
          </a:prstGeom>
          <a:noFill/>
          <a:ln w="19050">
            <a:solidFill>
              <a:srgbClr val="DA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dirty="0">
              <a:solidFill>
                <a:srgbClr val="5304C8"/>
              </a:solidFill>
            </a:endParaRPr>
          </a:p>
        </p:txBody>
      </p:sp>
      <p:sp>
        <p:nvSpPr>
          <p:cNvPr id="14" name="Rectangle 18"/>
          <p:cNvSpPr>
            <a:spLocks noChangeArrowheads="1"/>
          </p:cNvSpPr>
          <p:nvPr/>
        </p:nvSpPr>
        <p:spPr bwMode="auto">
          <a:xfrm>
            <a:off x="838200" y="4881563"/>
            <a:ext cx="3581400" cy="936625"/>
          </a:xfrm>
          <a:prstGeom prst="rect">
            <a:avLst/>
          </a:prstGeom>
          <a:noFill/>
          <a:ln w="19050">
            <a:solidFill>
              <a:srgbClr val="DA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dirty="0">
              <a:solidFill>
                <a:srgbClr val="5304C8"/>
              </a:solidFill>
            </a:endParaRPr>
          </a:p>
        </p:txBody>
      </p:sp>
      <p:graphicFrame>
        <p:nvGraphicFramePr>
          <p:cNvPr id="15" name="Object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4121371"/>
              </p:ext>
            </p:extLst>
          </p:nvPr>
        </p:nvGraphicFramePr>
        <p:xfrm>
          <a:off x="981075" y="5057775"/>
          <a:ext cx="1936750" cy="582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49" name="Equation" r:id="rId10" imgW="965160" imgH="291960" progId="Equation.3">
                  <p:embed/>
                </p:oleObj>
              </mc:Choice>
              <mc:Fallback>
                <p:oleObj name="Equation" r:id="rId10" imgW="965160" imgH="2919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81075" y="5057775"/>
                        <a:ext cx="1936750" cy="5826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k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66602755"/>
              </p:ext>
            </p:extLst>
          </p:nvPr>
        </p:nvGraphicFramePr>
        <p:xfrm>
          <a:off x="5181600" y="1500187"/>
          <a:ext cx="2463800" cy="78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50" name="Equation" r:id="rId12" imgW="1231560" imgH="393480" progId="Equation.3">
                  <p:embed/>
                </p:oleObj>
              </mc:Choice>
              <mc:Fallback>
                <p:oleObj name="Equation" r:id="rId12" imgW="1231560" imgH="393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81600" y="1500187"/>
                        <a:ext cx="2463800" cy="787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k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45977792"/>
              </p:ext>
            </p:extLst>
          </p:nvPr>
        </p:nvGraphicFramePr>
        <p:xfrm>
          <a:off x="5181600" y="2652711"/>
          <a:ext cx="2286000" cy="78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51" name="Equation" r:id="rId14" imgW="1143000" imgH="393480" progId="Equation.3">
                  <p:embed/>
                </p:oleObj>
              </mc:Choice>
              <mc:Fallback>
                <p:oleObj name="Equation" r:id="rId14" imgW="1143000" imgH="393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81600" y="2652711"/>
                        <a:ext cx="2286000" cy="787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Rectangle 16"/>
          <p:cNvSpPr>
            <a:spLocks noChangeArrowheads="1"/>
          </p:cNvSpPr>
          <p:nvPr/>
        </p:nvSpPr>
        <p:spPr bwMode="auto">
          <a:xfrm>
            <a:off x="4953000" y="1425574"/>
            <a:ext cx="3095625" cy="936625"/>
          </a:xfrm>
          <a:prstGeom prst="rect">
            <a:avLst/>
          </a:prstGeom>
          <a:noFill/>
          <a:ln w="19050">
            <a:solidFill>
              <a:srgbClr val="DA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dirty="0">
              <a:solidFill>
                <a:srgbClr val="5304C8"/>
              </a:solidFill>
            </a:endParaRPr>
          </a:p>
        </p:txBody>
      </p:sp>
      <p:sp>
        <p:nvSpPr>
          <p:cNvPr id="19" name="Rectangle 11"/>
          <p:cNvSpPr>
            <a:spLocks noChangeArrowheads="1"/>
          </p:cNvSpPr>
          <p:nvPr/>
        </p:nvSpPr>
        <p:spPr bwMode="auto">
          <a:xfrm>
            <a:off x="4953000" y="2578099"/>
            <a:ext cx="3095625" cy="936625"/>
          </a:xfrm>
          <a:prstGeom prst="rect">
            <a:avLst/>
          </a:prstGeom>
          <a:noFill/>
          <a:ln w="19050">
            <a:solidFill>
              <a:srgbClr val="DA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dirty="0">
              <a:solidFill>
                <a:srgbClr val="5304C8"/>
              </a:solidFill>
            </a:endParaRPr>
          </a:p>
        </p:txBody>
      </p:sp>
      <p:sp>
        <p:nvSpPr>
          <p:cNvPr id="20" name="Rectangle 17"/>
          <p:cNvSpPr>
            <a:spLocks noChangeArrowheads="1"/>
          </p:cNvSpPr>
          <p:nvPr/>
        </p:nvSpPr>
        <p:spPr bwMode="auto">
          <a:xfrm>
            <a:off x="4942267" y="3729036"/>
            <a:ext cx="3095625" cy="936625"/>
          </a:xfrm>
          <a:prstGeom prst="rect">
            <a:avLst/>
          </a:prstGeom>
          <a:noFill/>
          <a:ln w="19050">
            <a:solidFill>
              <a:srgbClr val="DA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dirty="0">
              <a:solidFill>
                <a:srgbClr val="5304C8"/>
              </a:solidFill>
            </a:endParaRPr>
          </a:p>
        </p:txBody>
      </p:sp>
      <p:sp>
        <p:nvSpPr>
          <p:cNvPr id="21" name="Rectangle 17"/>
          <p:cNvSpPr>
            <a:spLocks noChangeArrowheads="1"/>
          </p:cNvSpPr>
          <p:nvPr/>
        </p:nvSpPr>
        <p:spPr bwMode="auto">
          <a:xfrm>
            <a:off x="4952999" y="4881563"/>
            <a:ext cx="3095625" cy="936625"/>
          </a:xfrm>
          <a:prstGeom prst="rect">
            <a:avLst/>
          </a:prstGeom>
          <a:noFill/>
          <a:ln w="19050">
            <a:solidFill>
              <a:srgbClr val="DA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dirty="0">
              <a:solidFill>
                <a:srgbClr val="5304C8"/>
              </a:solidFill>
            </a:endParaRPr>
          </a:p>
        </p:txBody>
      </p:sp>
      <p:graphicFrame>
        <p:nvGraphicFramePr>
          <p:cNvPr id="22" name="Objekt 2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79524689"/>
              </p:ext>
            </p:extLst>
          </p:nvPr>
        </p:nvGraphicFramePr>
        <p:xfrm>
          <a:off x="5181600" y="3981450"/>
          <a:ext cx="1549400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52" name="Equation" r:id="rId16" imgW="774360" imgH="215640" progId="Equation.3">
                  <p:embed/>
                </p:oleObj>
              </mc:Choice>
              <mc:Fallback>
                <p:oleObj name="Equation" r:id="rId16" imgW="774360" imgH="215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81600" y="3981450"/>
                        <a:ext cx="1549400" cy="431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" name="Objekt 2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11216767"/>
              </p:ext>
            </p:extLst>
          </p:nvPr>
        </p:nvGraphicFramePr>
        <p:xfrm>
          <a:off x="5181600" y="5133975"/>
          <a:ext cx="1574800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53" name="Equation" r:id="rId18" imgW="787320" imgH="215640" progId="Equation.3">
                  <p:embed/>
                </p:oleObj>
              </mc:Choice>
              <mc:Fallback>
                <p:oleObj name="Equation" r:id="rId18" imgW="787320" imgH="215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81600" y="5133975"/>
                        <a:ext cx="1574800" cy="431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5055553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40000" y="72000"/>
            <a:ext cx="8229600" cy="778098"/>
          </a:xfrm>
        </p:spPr>
        <p:txBody>
          <a:bodyPr>
            <a:normAutofit/>
          </a:bodyPr>
          <a:lstStyle/>
          <a:p>
            <a:pPr algn="l"/>
            <a:r>
              <a:rPr lang="en-US" sz="3600" b="1" dirty="0"/>
              <a:t>Maxwell: </a:t>
            </a:r>
            <a:r>
              <a:rPr lang="en-US" sz="3600" b="1" dirty="0">
                <a:solidFill>
                  <a:srgbClr val="DA0000"/>
                </a:solidFill>
                <a:sym typeface="Symbol"/>
              </a:rPr>
              <a:t>integral  </a:t>
            </a:r>
            <a:r>
              <a:rPr lang="en-US" sz="3600" b="1" dirty="0">
                <a:solidFill>
                  <a:srgbClr val="DA0000"/>
                </a:solidFill>
              </a:rPr>
              <a:t>differential</a:t>
            </a:r>
          </a:p>
        </p:txBody>
      </p:sp>
      <p:pic>
        <p:nvPicPr>
          <p:cNvPr id="6" name="Zástupný symbol pro obsah 5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6021288"/>
            <a:ext cx="761905" cy="761905"/>
          </a:xfrm>
        </p:spPr>
      </p:pic>
      <p:sp>
        <p:nvSpPr>
          <p:cNvPr id="4" name="Zástupný symbol päty 3"/>
          <p:cNvSpPr>
            <a:spLocks noGrp="1"/>
          </p:cNvSpPr>
          <p:nvPr>
            <p:ph type="ftr" sz="quarter" idx="11"/>
          </p:nvPr>
        </p:nvSpPr>
        <p:spPr>
          <a:xfrm>
            <a:off x="3347864" y="6480000"/>
            <a:ext cx="2304256" cy="268139"/>
          </a:xfrm>
        </p:spPr>
        <p:txBody>
          <a:bodyPr/>
          <a:lstStyle/>
          <a:p>
            <a:r>
              <a:rPr lang="cs-CZ" dirty="0">
                <a:solidFill>
                  <a:schemeClr val="tx1">
                    <a:lumMod val="50000"/>
                    <a:lumOff val="50000"/>
                  </a:schemeClr>
                </a:solidFill>
              </a:rPr>
              <a:t>raida@vut.cz</a:t>
            </a:r>
            <a:endParaRPr lang="sk-SK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12"/>
          </p:nvPr>
        </p:nvSpPr>
        <p:spPr>
          <a:xfrm>
            <a:off x="8100392" y="6480000"/>
            <a:ext cx="586408" cy="268139"/>
          </a:xfrm>
        </p:spPr>
        <p:txBody>
          <a:bodyPr/>
          <a:lstStyle/>
          <a:p>
            <a:fld id="{D86AE537-8D19-4AE7-8106-38E1909B856B}" type="slidenum">
              <a:rPr lang="sk-SK" smtClean="0"/>
              <a:pPr/>
              <a:t>11</a:t>
            </a:fld>
            <a:endParaRPr lang="sk-SK" dirty="0"/>
          </a:p>
        </p:txBody>
      </p:sp>
      <p:cxnSp>
        <p:nvCxnSpPr>
          <p:cNvPr id="8" name="Přímá spojnice 7"/>
          <p:cNvCxnSpPr/>
          <p:nvPr/>
        </p:nvCxnSpPr>
        <p:spPr>
          <a:xfrm>
            <a:off x="35496" y="900000"/>
            <a:ext cx="9073008" cy="0"/>
          </a:xfrm>
          <a:prstGeom prst="line">
            <a:avLst/>
          </a:prstGeom>
          <a:ln w="12700">
            <a:solidFill>
              <a:srgbClr val="DA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" name="Objek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56389141"/>
              </p:ext>
            </p:extLst>
          </p:nvPr>
        </p:nvGraphicFramePr>
        <p:xfrm>
          <a:off x="4572000" y="1489430"/>
          <a:ext cx="2880360" cy="7086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5" name="Equation" r:id="rId4" imgW="1600200" imgH="393700" progId="Equation.3">
                  <p:embed/>
                </p:oleObj>
              </mc:Choice>
              <mc:Fallback>
                <p:oleObj name="Equation" r:id="rId4" imgW="1600200" imgH="3937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0" y="1489430"/>
                        <a:ext cx="2880360" cy="70866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" name="Objekt 2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67837415"/>
              </p:ext>
            </p:extLst>
          </p:nvPr>
        </p:nvGraphicFramePr>
        <p:xfrm>
          <a:off x="537784" y="1471587"/>
          <a:ext cx="2057400" cy="7086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6" name="Equation" r:id="rId6" imgW="1143000" imgH="393700" progId="Equation.3">
                  <p:embed/>
                </p:oleObj>
              </mc:Choice>
              <mc:Fallback>
                <p:oleObj name="Equation" r:id="rId6" imgW="1143000" imgH="3937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7784" y="1471587"/>
                        <a:ext cx="2057400" cy="70866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" name="Šipka doleva 24"/>
          <p:cNvSpPr/>
          <p:nvPr/>
        </p:nvSpPr>
        <p:spPr>
          <a:xfrm>
            <a:off x="3263004" y="1699744"/>
            <a:ext cx="576064" cy="288032"/>
          </a:xfrm>
          <a:prstGeom prst="leftArrow">
            <a:avLst/>
          </a:prstGeom>
          <a:solidFill>
            <a:srgbClr val="DA0000"/>
          </a:solidFill>
          <a:ln>
            <a:solidFill>
              <a:srgbClr val="DA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graphicFrame>
        <p:nvGraphicFramePr>
          <p:cNvPr id="26" name="Objekt 2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00498642"/>
              </p:ext>
            </p:extLst>
          </p:nvPr>
        </p:nvGraphicFramePr>
        <p:xfrm>
          <a:off x="471488" y="3378200"/>
          <a:ext cx="3748680" cy="16459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7" name="Rovnice" r:id="rId8" imgW="2082600" imgH="914400" progId="Equation.3">
                  <p:embed/>
                </p:oleObj>
              </mc:Choice>
              <mc:Fallback>
                <p:oleObj name="Rovnice" r:id="rId8" imgW="2082600" imgH="914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1488" y="3378200"/>
                        <a:ext cx="3748680" cy="164592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CC9B10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7" name="Obrázek 26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56" y="2739746"/>
            <a:ext cx="3408219" cy="2976995"/>
          </a:xfrm>
          <a:prstGeom prst="rect">
            <a:avLst/>
          </a:prstGeom>
        </p:spPr>
      </p:pic>
      <p:sp>
        <p:nvSpPr>
          <p:cNvPr id="12" name="Rectangle 24"/>
          <p:cNvSpPr>
            <a:spLocks noChangeArrowheads="1"/>
          </p:cNvSpPr>
          <p:nvPr/>
        </p:nvSpPr>
        <p:spPr bwMode="auto">
          <a:xfrm>
            <a:off x="395540" y="3852002"/>
            <a:ext cx="2091112" cy="752484"/>
          </a:xfrm>
          <a:prstGeom prst="rect">
            <a:avLst/>
          </a:prstGeom>
          <a:noFill/>
          <a:ln w="19050">
            <a:solidFill>
              <a:srgbClr val="DA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cs-CZ" dirty="0"/>
          </a:p>
        </p:txBody>
      </p:sp>
      <p:cxnSp>
        <p:nvCxnSpPr>
          <p:cNvPr id="9" name="Přímá spojnice se šipkou 8"/>
          <p:cNvCxnSpPr/>
          <p:nvPr/>
        </p:nvCxnSpPr>
        <p:spPr>
          <a:xfrm flipH="1">
            <a:off x="2595184" y="3343883"/>
            <a:ext cx="432048" cy="432048"/>
          </a:xfrm>
          <a:prstGeom prst="straightConnector1">
            <a:avLst/>
          </a:prstGeom>
          <a:ln w="15875">
            <a:solidFill>
              <a:srgbClr val="DA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ovéPole 9"/>
          <p:cNvSpPr txBox="1"/>
          <p:nvPr/>
        </p:nvSpPr>
        <p:spPr>
          <a:xfrm>
            <a:off x="3027232" y="2959631"/>
            <a:ext cx="4320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b="1" dirty="0">
                <a:solidFill>
                  <a:srgbClr val="DA0000"/>
                </a:solidFill>
                <a:sym typeface="Symbol"/>
              </a:rPr>
              <a:t></a:t>
            </a:r>
            <a:endParaRPr lang="cs-CZ" sz="3200" b="1" dirty="0">
              <a:solidFill>
                <a:srgbClr val="DA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166133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40000" y="72000"/>
            <a:ext cx="8229600" cy="778098"/>
          </a:xfrm>
        </p:spPr>
        <p:txBody>
          <a:bodyPr>
            <a:normAutofit/>
          </a:bodyPr>
          <a:lstStyle/>
          <a:p>
            <a:pPr algn="l"/>
            <a:r>
              <a:rPr lang="en-US" sz="3600" b="1" dirty="0"/>
              <a:t>Maxwell: </a:t>
            </a:r>
            <a:r>
              <a:rPr lang="en-US" sz="3600" b="1" dirty="0">
                <a:solidFill>
                  <a:srgbClr val="DA0000"/>
                </a:solidFill>
              </a:rPr>
              <a:t>frequency domain</a:t>
            </a:r>
          </a:p>
        </p:txBody>
      </p:sp>
      <p:pic>
        <p:nvPicPr>
          <p:cNvPr id="6" name="Zástupný symbol pro obsah 5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6021288"/>
            <a:ext cx="761905" cy="761905"/>
          </a:xfrm>
        </p:spPr>
      </p:pic>
      <p:sp>
        <p:nvSpPr>
          <p:cNvPr id="4" name="Zástupný symbol päty 3"/>
          <p:cNvSpPr>
            <a:spLocks noGrp="1"/>
          </p:cNvSpPr>
          <p:nvPr>
            <p:ph type="ftr" sz="quarter" idx="11"/>
          </p:nvPr>
        </p:nvSpPr>
        <p:spPr>
          <a:xfrm>
            <a:off x="3347864" y="6480000"/>
            <a:ext cx="2304256" cy="268139"/>
          </a:xfrm>
        </p:spPr>
        <p:txBody>
          <a:bodyPr/>
          <a:lstStyle/>
          <a:p>
            <a:r>
              <a:rPr lang="cs-CZ" dirty="0">
                <a:solidFill>
                  <a:schemeClr val="tx1">
                    <a:lumMod val="50000"/>
                    <a:lumOff val="50000"/>
                  </a:schemeClr>
                </a:solidFill>
              </a:rPr>
              <a:t>raida@vut.cz</a:t>
            </a:r>
            <a:endParaRPr lang="sk-SK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12"/>
          </p:nvPr>
        </p:nvSpPr>
        <p:spPr>
          <a:xfrm>
            <a:off x="8100392" y="6480000"/>
            <a:ext cx="586408" cy="268139"/>
          </a:xfrm>
        </p:spPr>
        <p:txBody>
          <a:bodyPr/>
          <a:lstStyle/>
          <a:p>
            <a:fld id="{D86AE537-8D19-4AE7-8106-38E1909B856B}" type="slidenum">
              <a:rPr lang="sk-SK" smtClean="0"/>
              <a:pPr/>
              <a:t>12</a:t>
            </a:fld>
            <a:endParaRPr lang="sk-SK" dirty="0"/>
          </a:p>
        </p:txBody>
      </p:sp>
      <p:cxnSp>
        <p:nvCxnSpPr>
          <p:cNvPr id="8" name="Přímá spojnice 7"/>
          <p:cNvCxnSpPr/>
          <p:nvPr/>
        </p:nvCxnSpPr>
        <p:spPr>
          <a:xfrm>
            <a:off x="35496" y="900000"/>
            <a:ext cx="9073008" cy="0"/>
          </a:xfrm>
          <a:prstGeom prst="line">
            <a:avLst/>
          </a:prstGeom>
          <a:ln w="12700">
            <a:solidFill>
              <a:srgbClr val="DA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0" name="Object 2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34251964"/>
              </p:ext>
            </p:extLst>
          </p:nvPr>
        </p:nvGraphicFramePr>
        <p:xfrm>
          <a:off x="938039" y="2076648"/>
          <a:ext cx="4244975" cy="776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85" name="Rovnice" r:id="rId4" imgW="2361960" imgH="431640" progId="Equation.3">
                  <p:embed/>
                </p:oleObj>
              </mc:Choice>
              <mc:Fallback>
                <p:oleObj name="Rovnice" r:id="rId4" imgW="2361960" imgH="431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38039" y="2076648"/>
                        <a:ext cx="4244975" cy="776288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  <a:ln w="9525">
                        <a:solidFill>
                          <a:srgbClr val="FFFFFF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2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87432934"/>
              </p:ext>
            </p:extLst>
          </p:nvPr>
        </p:nvGraphicFramePr>
        <p:xfrm>
          <a:off x="899592" y="4140621"/>
          <a:ext cx="3243263" cy="776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86" name="Rovnice" r:id="rId6" imgW="1803240" imgH="431640" progId="Equation.3">
                  <p:embed/>
                </p:oleObj>
              </mc:Choice>
              <mc:Fallback>
                <p:oleObj name="Rovnice" r:id="rId6" imgW="1803240" imgH="431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99592" y="4140621"/>
                        <a:ext cx="3243263" cy="776288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  <a:ln w="9525">
                        <a:solidFill>
                          <a:srgbClr val="FFFFFF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3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22477263"/>
              </p:ext>
            </p:extLst>
          </p:nvPr>
        </p:nvGraphicFramePr>
        <p:xfrm>
          <a:off x="899592" y="5085184"/>
          <a:ext cx="5260975" cy="3889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87" name="Rovnice" r:id="rId8" imgW="2920680" imgH="215640" progId="Equation.3">
                  <p:embed/>
                </p:oleObj>
              </mc:Choice>
              <mc:Fallback>
                <p:oleObj name="Rovnice" r:id="rId8" imgW="2920680" imgH="215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99592" y="5085184"/>
                        <a:ext cx="5260975" cy="3889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4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783949"/>
              </p:ext>
            </p:extLst>
          </p:nvPr>
        </p:nvGraphicFramePr>
        <p:xfrm>
          <a:off x="899592" y="3068960"/>
          <a:ext cx="4868863" cy="3889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88" name="Rovnice" r:id="rId10" imgW="2705040" imgH="215640" progId="Equation.3">
                  <p:embed/>
                </p:oleObj>
              </mc:Choice>
              <mc:Fallback>
                <p:oleObj name="Rovnice" r:id="rId10" imgW="2705040" imgH="215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99592" y="3068960"/>
                        <a:ext cx="4868863" cy="3889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Rectangle 26"/>
          <p:cNvSpPr>
            <a:spLocks noChangeArrowheads="1"/>
          </p:cNvSpPr>
          <p:nvPr/>
        </p:nvSpPr>
        <p:spPr bwMode="auto">
          <a:xfrm>
            <a:off x="4275286" y="2148681"/>
            <a:ext cx="1080120" cy="576064"/>
          </a:xfrm>
          <a:prstGeom prst="rect">
            <a:avLst/>
          </a:prstGeom>
          <a:noFill/>
          <a:ln w="19050">
            <a:solidFill>
              <a:srgbClr val="DA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cs-CZ" dirty="0"/>
          </a:p>
        </p:txBody>
      </p:sp>
      <p:sp>
        <p:nvSpPr>
          <p:cNvPr id="7" name="Rectangle 24"/>
          <p:cNvSpPr>
            <a:spLocks noChangeArrowheads="1"/>
          </p:cNvSpPr>
          <p:nvPr/>
        </p:nvSpPr>
        <p:spPr bwMode="auto">
          <a:xfrm>
            <a:off x="3060527" y="4212752"/>
            <a:ext cx="1224168" cy="612081"/>
          </a:xfrm>
          <a:prstGeom prst="rect">
            <a:avLst/>
          </a:prstGeom>
          <a:noFill/>
          <a:ln w="19050">
            <a:solidFill>
              <a:srgbClr val="DA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cs-CZ" dirty="0"/>
          </a:p>
        </p:txBody>
      </p:sp>
      <p:graphicFrame>
        <p:nvGraphicFramePr>
          <p:cNvPr id="3" name="Objek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09345610"/>
              </p:ext>
            </p:extLst>
          </p:nvPr>
        </p:nvGraphicFramePr>
        <p:xfrm>
          <a:off x="5359051" y="1213555"/>
          <a:ext cx="1301750" cy="7064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89" name="Rovnice" r:id="rId12" imgW="723600" imgH="393480" progId="Equation.3">
                  <p:embed/>
                </p:oleObj>
              </mc:Choice>
              <mc:Fallback>
                <p:oleObj name="Rovnice" r:id="rId12" imgW="723600" imgH="393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59051" y="1213555"/>
                        <a:ext cx="1301750" cy="7064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4" name="Přímá spojnice se šipkou 13"/>
          <p:cNvCxnSpPr/>
          <p:nvPr/>
        </p:nvCxnSpPr>
        <p:spPr>
          <a:xfrm flipH="1">
            <a:off x="4923358" y="1703968"/>
            <a:ext cx="432048" cy="432048"/>
          </a:xfrm>
          <a:prstGeom prst="straightConnector1">
            <a:avLst/>
          </a:prstGeom>
          <a:ln w="15875">
            <a:solidFill>
              <a:srgbClr val="DA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 Box 11"/>
          <p:cNvSpPr txBox="1">
            <a:spLocks noChangeArrowheads="1"/>
          </p:cNvSpPr>
          <p:nvPr/>
        </p:nvSpPr>
        <p:spPr bwMode="auto">
          <a:xfrm>
            <a:off x="7020272" y="1196752"/>
            <a:ext cx="1656184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361950" indent="-36195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541338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indent="0">
              <a:buFont typeface="Wingdings" pitchFamily="2" charset="2"/>
              <a:buNone/>
            </a:pPr>
            <a:r>
              <a:rPr lang="en-US" altLang="cs-CZ" dirty="0">
                <a:solidFill>
                  <a:srgbClr val="DA0000"/>
                </a:solidFill>
                <a:latin typeface="+mn-lt"/>
              </a:rPr>
              <a:t>complex</a:t>
            </a:r>
            <a:br>
              <a:rPr lang="en-US" altLang="cs-CZ" dirty="0">
                <a:solidFill>
                  <a:srgbClr val="DA0000"/>
                </a:solidFill>
                <a:latin typeface="+mn-lt"/>
              </a:rPr>
            </a:br>
            <a:r>
              <a:rPr lang="en-US" altLang="cs-CZ" dirty="0">
                <a:solidFill>
                  <a:srgbClr val="DA0000"/>
                </a:solidFill>
                <a:latin typeface="+mn-lt"/>
              </a:rPr>
              <a:t>permittivity</a:t>
            </a:r>
          </a:p>
        </p:txBody>
      </p:sp>
    </p:spTree>
    <p:extLst>
      <p:ext uri="{BB962C8B-B14F-4D97-AF65-F5344CB8AC3E}">
        <p14:creationId xmlns:p14="http://schemas.microsoft.com/office/powerpoint/2010/main" val="350187343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40000" y="72000"/>
            <a:ext cx="8229600" cy="778098"/>
          </a:xfrm>
        </p:spPr>
        <p:txBody>
          <a:bodyPr>
            <a:normAutofit/>
          </a:bodyPr>
          <a:lstStyle/>
          <a:p>
            <a:pPr algn="l"/>
            <a:r>
              <a:rPr lang="en-US" sz="3600" b="1" dirty="0"/>
              <a:t>Maxwell: </a:t>
            </a:r>
            <a:r>
              <a:rPr lang="en-US" sz="3600" b="1" dirty="0">
                <a:solidFill>
                  <a:srgbClr val="DA0000"/>
                </a:solidFill>
              </a:rPr>
              <a:t>wave equations</a:t>
            </a:r>
          </a:p>
        </p:txBody>
      </p:sp>
      <p:pic>
        <p:nvPicPr>
          <p:cNvPr id="6" name="Zástupný symbol pro obsah 5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6021288"/>
            <a:ext cx="761905" cy="761905"/>
          </a:xfrm>
        </p:spPr>
      </p:pic>
      <p:sp>
        <p:nvSpPr>
          <p:cNvPr id="4" name="Zástupný symbol päty 3"/>
          <p:cNvSpPr>
            <a:spLocks noGrp="1"/>
          </p:cNvSpPr>
          <p:nvPr>
            <p:ph type="ftr" sz="quarter" idx="11"/>
          </p:nvPr>
        </p:nvSpPr>
        <p:spPr>
          <a:xfrm>
            <a:off x="3347864" y="6480000"/>
            <a:ext cx="2304256" cy="268139"/>
          </a:xfrm>
        </p:spPr>
        <p:txBody>
          <a:bodyPr/>
          <a:lstStyle/>
          <a:p>
            <a:r>
              <a:rPr lang="cs-CZ" dirty="0">
                <a:solidFill>
                  <a:schemeClr val="tx1">
                    <a:lumMod val="50000"/>
                    <a:lumOff val="50000"/>
                  </a:schemeClr>
                </a:solidFill>
              </a:rPr>
              <a:t>raida@vut.cz</a:t>
            </a:r>
            <a:endParaRPr lang="sk-SK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12"/>
          </p:nvPr>
        </p:nvSpPr>
        <p:spPr>
          <a:xfrm>
            <a:off x="8100392" y="6480000"/>
            <a:ext cx="586408" cy="268139"/>
          </a:xfrm>
        </p:spPr>
        <p:txBody>
          <a:bodyPr/>
          <a:lstStyle/>
          <a:p>
            <a:fld id="{D86AE537-8D19-4AE7-8106-38E1909B856B}" type="slidenum">
              <a:rPr lang="sk-SK" smtClean="0"/>
              <a:pPr/>
              <a:t>13</a:t>
            </a:fld>
            <a:endParaRPr lang="sk-SK" dirty="0"/>
          </a:p>
        </p:txBody>
      </p:sp>
      <p:cxnSp>
        <p:nvCxnSpPr>
          <p:cNvPr id="8" name="Přímá spojnice 7"/>
          <p:cNvCxnSpPr/>
          <p:nvPr/>
        </p:nvCxnSpPr>
        <p:spPr>
          <a:xfrm>
            <a:off x="35496" y="900000"/>
            <a:ext cx="9073008" cy="0"/>
          </a:xfrm>
          <a:prstGeom prst="line">
            <a:avLst/>
          </a:prstGeom>
          <a:ln w="12700">
            <a:solidFill>
              <a:srgbClr val="DA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4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77916045"/>
              </p:ext>
            </p:extLst>
          </p:nvPr>
        </p:nvGraphicFramePr>
        <p:xfrm>
          <a:off x="1475631" y="2060848"/>
          <a:ext cx="1800225" cy="411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09" name="Rovnice" r:id="rId4" imgW="1002412" imgH="228434" progId="Equation.3">
                  <p:embed/>
                </p:oleObj>
              </mc:Choice>
              <mc:Fallback>
                <p:oleObj name="Rovnice" r:id="rId4" imgW="1002412" imgH="228434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75631" y="2060848"/>
                        <a:ext cx="1800225" cy="4111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5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49717853"/>
              </p:ext>
            </p:extLst>
          </p:nvPr>
        </p:nvGraphicFramePr>
        <p:xfrm>
          <a:off x="4018393" y="2060848"/>
          <a:ext cx="1907208" cy="41118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10" name="Rovnice" r:id="rId6" imgW="1059560" imgH="228434" progId="Equation.3">
                  <p:embed/>
                </p:oleObj>
              </mc:Choice>
              <mc:Fallback>
                <p:oleObj name="Rovnice" r:id="rId6" imgW="1059560" imgH="228434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18393" y="2060848"/>
                        <a:ext cx="1907208" cy="41118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6" name="2 Marcador de contenido"/>
          <p:cNvSpPr txBox="1">
            <a:spLocks/>
          </p:cNvSpPr>
          <p:nvPr/>
        </p:nvSpPr>
        <p:spPr>
          <a:xfrm>
            <a:off x="360000" y="1332000"/>
            <a:ext cx="4608512" cy="4946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1200"/>
              </a:spcBef>
              <a:buNone/>
            </a:pPr>
            <a:r>
              <a:rPr lang="en-US" sz="2400" dirty="0"/>
              <a:t>Wave equations</a:t>
            </a:r>
          </a:p>
        </p:txBody>
      </p:sp>
      <p:graphicFrame>
        <p:nvGraphicFramePr>
          <p:cNvPr id="3" name="Objek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43496476"/>
              </p:ext>
            </p:extLst>
          </p:nvPr>
        </p:nvGraphicFramePr>
        <p:xfrm>
          <a:off x="1476375" y="3357563"/>
          <a:ext cx="2376488" cy="4111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11" name="Rovnice" r:id="rId8" imgW="1320480" imgH="228600" progId="Equation.3">
                  <p:embed/>
                </p:oleObj>
              </mc:Choice>
              <mc:Fallback>
                <p:oleObj name="Rovnice" r:id="rId8" imgW="132048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76375" y="3357563"/>
                        <a:ext cx="2376488" cy="4111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k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70619567"/>
              </p:ext>
            </p:extLst>
          </p:nvPr>
        </p:nvGraphicFramePr>
        <p:xfrm>
          <a:off x="1475656" y="4797151"/>
          <a:ext cx="1531224" cy="75427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12" name="Rovnice" r:id="rId10" imgW="850680" imgH="419040" progId="Equation.3">
                  <p:embed/>
                </p:oleObj>
              </mc:Choice>
              <mc:Fallback>
                <p:oleObj name="Rovnice" r:id="rId10" imgW="850680" imgH="419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75656" y="4797151"/>
                        <a:ext cx="1531224" cy="75427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Text Box 11"/>
          <p:cNvSpPr txBox="1">
            <a:spLocks noChangeArrowheads="1"/>
          </p:cNvSpPr>
          <p:nvPr/>
        </p:nvSpPr>
        <p:spPr bwMode="auto">
          <a:xfrm>
            <a:off x="360000" y="2700000"/>
            <a:ext cx="1944216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361950" indent="-36195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541338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indent="0">
              <a:buFont typeface="Wingdings" pitchFamily="2" charset="2"/>
              <a:buNone/>
            </a:pPr>
            <a:r>
              <a:rPr lang="en-US" altLang="cs-CZ" dirty="0">
                <a:latin typeface="+mn-lt"/>
              </a:rPr>
              <a:t>Wave number</a:t>
            </a:r>
          </a:p>
        </p:txBody>
      </p:sp>
      <p:sp>
        <p:nvSpPr>
          <p:cNvPr id="20" name="Text Box 11"/>
          <p:cNvSpPr txBox="1">
            <a:spLocks noChangeArrowheads="1"/>
          </p:cNvSpPr>
          <p:nvPr/>
        </p:nvSpPr>
        <p:spPr bwMode="auto">
          <a:xfrm>
            <a:off x="360000" y="4176000"/>
            <a:ext cx="3096344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361950" indent="-36195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541338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indent="0">
              <a:buFont typeface="Wingdings" pitchFamily="2" charset="2"/>
              <a:buNone/>
            </a:pPr>
            <a:r>
              <a:rPr lang="en-US" altLang="cs-CZ" dirty="0">
                <a:latin typeface="+mn-lt"/>
              </a:rPr>
              <a:t>Lossless environment</a:t>
            </a:r>
          </a:p>
        </p:txBody>
      </p:sp>
      <p:graphicFrame>
        <p:nvGraphicFramePr>
          <p:cNvPr id="11" name="Objek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88345282"/>
              </p:ext>
            </p:extLst>
          </p:nvPr>
        </p:nvGraphicFramePr>
        <p:xfrm>
          <a:off x="4067943" y="4797151"/>
          <a:ext cx="2354184" cy="79963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13" name="Rovnice" r:id="rId12" imgW="1307880" imgH="444240" progId="Equation.3">
                  <p:embed/>
                </p:oleObj>
              </mc:Choice>
              <mc:Fallback>
                <p:oleObj name="Rovnice" r:id="rId12" imgW="1307880" imgH="4442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67943" y="4797151"/>
                        <a:ext cx="2354184" cy="79963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77098448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Obrázek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2470906"/>
            <a:ext cx="3240024" cy="3959352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40000" y="72000"/>
            <a:ext cx="8229600" cy="778098"/>
          </a:xfrm>
        </p:spPr>
        <p:txBody>
          <a:bodyPr>
            <a:normAutofit/>
          </a:bodyPr>
          <a:lstStyle/>
          <a:p>
            <a:pPr algn="l"/>
            <a:r>
              <a:rPr lang="en-US" sz="3600" b="1" dirty="0"/>
              <a:t>Maxwell: </a:t>
            </a:r>
            <a:r>
              <a:rPr lang="en-US" sz="3600" b="1" dirty="0">
                <a:solidFill>
                  <a:srgbClr val="DA0000"/>
                </a:solidFill>
              </a:rPr>
              <a:t>wave equations</a:t>
            </a:r>
          </a:p>
        </p:txBody>
      </p:sp>
      <p:pic>
        <p:nvPicPr>
          <p:cNvPr id="6" name="Zástupný symbol pro obsah 5"/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6021288"/>
            <a:ext cx="761905" cy="761905"/>
          </a:xfrm>
        </p:spPr>
      </p:pic>
      <p:sp>
        <p:nvSpPr>
          <p:cNvPr id="4" name="Zástupný symbol päty 3"/>
          <p:cNvSpPr>
            <a:spLocks noGrp="1"/>
          </p:cNvSpPr>
          <p:nvPr>
            <p:ph type="ftr" sz="quarter" idx="11"/>
          </p:nvPr>
        </p:nvSpPr>
        <p:spPr>
          <a:xfrm>
            <a:off x="3347864" y="6480000"/>
            <a:ext cx="2304256" cy="268139"/>
          </a:xfrm>
        </p:spPr>
        <p:txBody>
          <a:bodyPr/>
          <a:lstStyle/>
          <a:p>
            <a:r>
              <a:rPr lang="cs-CZ" dirty="0">
                <a:solidFill>
                  <a:schemeClr val="tx1">
                    <a:lumMod val="50000"/>
                    <a:lumOff val="50000"/>
                  </a:schemeClr>
                </a:solidFill>
              </a:rPr>
              <a:t>raida@vut.cz</a:t>
            </a:r>
            <a:endParaRPr lang="sk-SK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12"/>
          </p:nvPr>
        </p:nvSpPr>
        <p:spPr>
          <a:xfrm>
            <a:off x="8100392" y="6480000"/>
            <a:ext cx="586408" cy="268139"/>
          </a:xfrm>
        </p:spPr>
        <p:txBody>
          <a:bodyPr/>
          <a:lstStyle/>
          <a:p>
            <a:fld id="{D86AE537-8D19-4AE7-8106-38E1909B856B}" type="slidenum">
              <a:rPr lang="sk-SK" smtClean="0"/>
              <a:pPr/>
              <a:t>14</a:t>
            </a:fld>
            <a:endParaRPr lang="sk-SK" dirty="0"/>
          </a:p>
        </p:txBody>
      </p:sp>
      <p:cxnSp>
        <p:nvCxnSpPr>
          <p:cNvPr id="8" name="Přímá spojnice 7"/>
          <p:cNvCxnSpPr/>
          <p:nvPr/>
        </p:nvCxnSpPr>
        <p:spPr>
          <a:xfrm>
            <a:off x="35496" y="900000"/>
            <a:ext cx="9073008" cy="0"/>
          </a:xfrm>
          <a:prstGeom prst="line">
            <a:avLst/>
          </a:prstGeom>
          <a:ln w="12700">
            <a:solidFill>
              <a:srgbClr val="DA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4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54878151"/>
              </p:ext>
            </p:extLst>
          </p:nvPr>
        </p:nvGraphicFramePr>
        <p:xfrm>
          <a:off x="539552" y="1340768"/>
          <a:ext cx="1800225" cy="411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26" name="Rovnice" r:id="rId5" imgW="1002412" imgH="228434" progId="Equation.3">
                  <p:embed/>
                </p:oleObj>
              </mc:Choice>
              <mc:Fallback>
                <p:oleObj name="Rovnice" r:id="rId5" imgW="1002412" imgH="228434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9552" y="1340768"/>
                        <a:ext cx="1800225" cy="4111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6" name="Přímá spojnice se šipkou 15"/>
          <p:cNvCxnSpPr/>
          <p:nvPr/>
        </p:nvCxnSpPr>
        <p:spPr>
          <a:xfrm flipH="1">
            <a:off x="4271983" y="2170520"/>
            <a:ext cx="720080" cy="648072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ovéPole 16"/>
          <p:cNvSpPr txBox="1"/>
          <p:nvPr/>
        </p:nvSpPr>
        <p:spPr>
          <a:xfrm>
            <a:off x="4477982" y="1340768"/>
            <a:ext cx="145135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/>
              <a:t>planar</a:t>
            </a:r>
            <a:br>
              <a:rPr lang="cs-CZ" sz="2400" dirty="0"/>
            </a:br>
            <a:r>
              <a:rPr lang="en-US" sz="2400" dirty="0"/>
              <a:t>wavefront</a:t>
            </a:r>
            <a:endParaRPr lang="cs-CZ" sz="2400" dirty="0"/>
          </a:p>
        </p:txBody>
      </p:sp>
      <p:pic>
        <p:nvPicPr>
          <p:cNvPr id="19" name="Obrázek 1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9676" y="1340768"/>
            <a:ext cx="1835865" cy="1832956"/>
          </a:xfrm>
          <a:prstGeom prst="rect">
            <a:avLst/>
          </a:prstGeom>
        </p:spPr>
      </p:pic>
      <p:graphicFrame>
        <p:nvGraphicFramePr>
          <p:cNvPr id="7" name="Objek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53602128"/>
              </p:ext>
            </p:extLst>
          </p:nvPr>
        </p:nvGraphicFramePr>
        <p:xfrm>
          <a:off x="539552" y="1988840"/>
          <a:ext cx="1965107" cy="75405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27" name="Equation" r:id="rId8" imgW="1091726" imgH="418918" progId="Equation.3">
                  <p:embed/>
                </p:oleObj>
              </mc:Choice>
              <mc:Fallback>
                <p:oleObj name="Equation" r:id="rId8" imgW="1091726" imgH="418918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9552" y="1988840"/>
                        <a:ext cx="1965107" cy="75405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4" name="Obrázek 13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0397" y="3645024"/>
            <a:ext cx="2334713" cy="22161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766292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40000" y="72000"/>
            <a:ext cx="8229600" cy="778098"/>
          </a:xfrm>
        </p:spPr>
        <p:txBody>
          <a:bodyPr>
            <a:normAutofit/>
          </a:bodyPr>
          <a:lstStyle/>
          <a:p>
            <a:pPr algn="l"/>
            <a:r>
              <a:rPr lang="en-US" sz="3600" b="1" dirty="0"/>
              <a:t>Maxwell: </a:t>
            </a:r>
            <a:r>
              <a:rPr lang="en-US" sz="3600" b="1" dirty="0">
                <a:solidFill>
                  <a:srgbClr val="DA0000"/>
                </a:solidFill>
              </a:rPr>
              <a:t>wave equations</a:t>
            </a:r>
          </a:p>
        </p:txBody>
      </p:sp>
      <p:pic>
        <p:nvPicPr>
          <p:cNvPr id="6" name="Zástupný symbol pro obsah 5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6021288"/>
            <a:ext cx="761905" cy="761905"/>
          </a:xfrm>
        </p:spPr>
      </p:pic>
      <p:sp>
        <p:nvSpPr>
          <p:cNvPr id="4" name="Zástupný symbol päty 3"/>
          <p:cNvSpPr>
            <a:spLocks noGrp="1"/>
          </p:cNvSpPr>
          <p:nvPr>
            <p:ph type="ftr" sz="quarter" idx="11"/>
          </p:nvPr>
        </p:nvSpPr>
        <p:spPr>
          <a:xfrm>
            <a:off x="3347864" y="6480000"/>
            <a:ext cx="2304256" cy="268139"/>
          </a:xfrm>
        </p:spPr>
        <p:txBody>
          <a:bodyPr/>
          <a:lstStyle/>
          <a:p>
            <a:r>
              <a:rPr lang="cs-CZ" dirty="0">
                <a:solidFill>
                  <a:schemeClr val="tx1">
                    <a:lumMod val="50000"/>
                    <a:lumOff val="50000"/>
                  </a:schemeClr>
                </a:solidFill>
              </a:rPr>
              <a:t>raida@vut.cz</a:t>
            </a:r>
            <a:endParaRPr lang="sk-SK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12"/>
          </p:nvPr>
        </p:nvSpPr>
        <p:spPr>
          <a:xfrm>
            <a:off x="8100392" y="6480000"/>
            <a:ext cx="586408" cy="268139"/>
          </a:xfrm>
        </p:spPr>
        <p:txBody>
          <a:bodyPr/>
          <a:lstStyle/>
          <a:p>
            <a:fld id="{D86AE537-8D19-4AE7-8106-38E1909B856B}" type="slidenum">
              <a:rPr lang="sk-SK" smtClean="0"/>
              <a:pPr/>
              <a:t>15</a:t>
            </a:fld>
            <a:endParaRPr lang="sk-SK" dirty="0"/>
          </a:p>
        </p:txBody>
      </p:sp>
      <p:cxnSp>
        <p:nvCxnSpPr>
          <p:cNvPr id="8" name="Přímá spojnice 7"/>
          <p:cNvCxnSpPr/>
          <p:nvPr/>
        </p:nvCxnSpPr>
        <p:spPr>
          <a:xfrm>
            <a:off x="35496" y="900000"/>
            <a:ext cx="9073008" cy="0"/>
          </a:xfrm>
          <a:prstGeom prst="line">
            <a:avLst/>
          </a:prstGeom>
          <a:ln w="12700">
            <a:solidFill>
              <a:srgbClr val="DA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2 Marcador de contenido"/>
          <p:cNvSpPr txBox="1">
            <a:spLocks/>
          </p:cNvSpPr>
          <p:nvPr/>
        </p:nvSpPr>
        <p:spPr>
          <a:xfrm>
            <a:off x="395536" y="3717032"/>
            <a:ext cx="4608512" cy="4946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1200"/>
              </a:spcBef>
              <a:buNone/>
            </a:pPr>
            <a:r>
              <a:rPr lang="en-US" sz="2400" dirty="0"/>
              <a:t>Boundary conditions:</a:t>
            </a:r>
            <a:endParaRPr lang="es-ES" sz="2400" dirty="0"/>
          </a:p>
        </p:txBody>
      </p:sp>
      <p:graphicFrame>
        <p:nvGraphicFramePr>
          <p:cNvPr id="39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80365705"/>
              </p:ext>
            </p:extLst>
          </p:nvPr>
        </p:nvGraphicFramePr>
        <p:xfrm>
          <a:off x="1274884" y="4540442"/>
          <a:ext cx="4257675" cy="3889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58" name="Rovnice" r:id="rId4" imgW="2364241" imgH="215823" progId="Equation.3">
                  <p:embed/>
                </p:oleObj>
              </mc:Choice>
              <mc:Fallback>
                <p:oleObj name="Rovnice" r:id="rId4" imgW="2364241" imgH="215823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74884" y="4540442"/>
                        <a:ext cx="4257675" cy="3889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0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7825805"/>
              </p:ext>
            </p:extLst>
          </p:nvPr>
        </p:nvGraphicFramePr>
        <p:xfrm>
          <a:off x="1274884" y="5188514"/>
          <a:ext cx="4411663" cy="3889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59" name="Rovnice" r:id="rId6" imgW="2450880" imgH="215640" progId="Equation.3">
                  <p:embed/>
                </p:oleObj>
              </mc:Choice>
              <mc:Fallback>
                <p:oleObj name="Rovnice" r:id="rId6" imgW="2450880" imgH="215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74884" y="5188514"/>
                        <a:ext cx="4411663" cy="3889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k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03038240"/>
              </p:ext>
            </p:extLst>
          </p:nvPr>
        </p:nvGraphicFramePr>
        <p:xfrm>
          <a:off x="1259632" y="1268760"/>
          <a:ext cx="1965325" cy="7540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0" name="Equation" r:id="rId8" imgW="1091726" imgH="418918" progId="Equation.3">
                  <p:embed/>
                </p:oleObj>
              </mc:Choice>
              <mc:Fallback>
                <p:oleObj name="Equation" r:id="rId8" imgW="1091726" imgH="418918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59632" y="1268760"/>
                        <a:ext cx="1965325" cy="7540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" name="2 Marcador de contenido"/>
          <p:cNvSpPr txBox="1">
            <a:spLocks/>
          </p:cNvSpPr>
          <p:nvPr/>
        </p:nvSpPr>
        <p:spPr>
          <a:xfrm>
            <a:off x="403143" y="2276872"/>
            <a:ext cx="4608512" cy="4946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1200"/>
              </a:spcBef>
              <a:buNone/>
            </a:pPr>
            <a:r>
              <a:rPr lang="en-US" sz="2400" dirty="0"/>
              <a:t>Solution:</a:t>
            </a:r>
          </a:p>
        </p:txBody>
      </p:sp>
      <p:graphicFrame>
        <p:nvGraphicFramePr>
          <p:cNvPr id="12" name="Objek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80857407"/>
              </p:ext>
            </p:extLst>
          </p:nvPr>
        </p:nvGraphicFramePr>
        <p:xfrm>
          <a:off x="1259632" y="2996952"/>
          <a:ext cx="40640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1" name="Equation" r:id="rId10" imgW="2032000" imgH="228600" progId="Equation.3">
                  <p:embed/>
                </p:oleObj>
              </mc:Choice>
              <mc:Fallback>
                <p:oleObj name="Equation" r:id="rId10" imgW="203200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59632" y="2996952"/>
                        <a:ext cx="4064000" cy="45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68760984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40000" y="72000"/>
            <a:ext cx="8229600" cy="778098"/>
          </a:xfrm>
        </p:spPr>
        <p:txBody>
          <a:bodyPr>
            <a:normAutofit/>
          </a:bodyPr>
          <a:lstStyle/>
          <a:p>
            <a:pPr algn="l"/>
            <a:r>
              <a:rPr lang="en-US" sz="3600" b="1" dirty="0"/>
              <a:t>Maxwell: </a:t>
            </a:r>
            <a:r>
              <a:rPr lang="en-US" sz="3600" b="1" dirty="0">
                <a:solidFill>
                  <a:srgbClr val="DA0000"/>
                </a:solidFill>
              </a:rPr>
              <a:t>finite differences</a:t>
            </a:r>
          </a:p>
        </p:txBody>
      </p:sp>
      <p:pic>
        <p:nvPicPr>
          <p:cNvPr id="6" name="Zástupný symbol pro obsah 5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6021288"/>
            <a:ext cx="761905" cy="761905"/>
          </a:xfrm>
        </p:spPr>
      </p:pic>
      <p:sp>
        <p:nvSpPr>
          <p:cNvPr id="4" name="Zástupný symbol päty 3"/>
          <p:cNvSpPr>
            <a:spLocks noGrp="1"/>
          </p:cNvSpPr>
          <p:nvPr>
            <p:ph type="ftr" sz="quarter" idx="11"/>
          </p:nvPr>
        </p:nvSpPr>
        <p:spPr>
          <a:xfrm>
            <a:off x="3347864" y="6480000"/>
            <a:ext cx="2304256" cy="268139"/>
          </a:xfrm>
        </p:spPr>
        <p:txBody>
          <a:bodyPr/>
          <a:lstStyle/>
          <a:p>
            <a:r>
              <a:rPr lang="cs-CZ" dirty="0">
                <a:solidFill>
                  <a:schemeClr val="tx1">
                    <a:lumMod val="50000"/>
                    <a:lumOff val="50000"/>
                  </a:schemeClr>
                </a:solidFill>
              </a:rPr>
              <a:t>raida@vut.cz</a:t>
            </a:r>
            <a:endParaRPr lang="sk-SK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12"/>
          </p:nvPr>
        </p:nvSpPr>
        <p:spPr>
          <a:xfrm>
            <a:off x="8100392" y="6480000"/>
            <a:ext cx="586408" cy="268139"/>
          </a:xfrm>
        </p:spPr>
        <p:txBody>
          <a:bodyPr/>
          <a:lstStyle/>
          <a:p>
            <a:fld id="{D86AE537-8D19-4AE7-8106-38E1909B856B}" type="slidenum">
              <a:rPr lang="sk-SK" smtClean="0"/>
              <a:pPr/>
              <a:t>16</a:t>
            </a:fld>
            <a:endParaRPr lang="sk-SK" dirty="0"/>
          </a:p>
        </p:txBody>
      </p:sp>
      <p:cxnSp>
        <p:nvCxnSpPr>
          <p:cNvPr id="8" name="Přímá spojnice 7"/>
          <p:cNvCxnSpPr/>
          <p:nvPr/>
        </p:nvCxnSpPr>
        <p:spPr>
          <a:xfrm>
            <a:off x="35496" y="900000"/>
            <a:ext cx="9073008" cy="0"/>
          </a:xfrm>
          <a:prstGeom prst="line">
            <a:avLst/>
          </a:prstGeom>
          <a:ln w="12700">
            <a:solidFill>
              <a:srgbClr val="DA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2 Marcador de contenido"/>
          <p:cNvSpPr txBox="1">
            <a:spLocks/>
          </p:cNvSpPr>
          <p:nvPr/>
        </p:nvSpPr>
        <p:spPr>
          <a:xfrm>
            <a:off x="4233753" y="1316851"/>
            <a:ext cx="3384376" cy="46805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1200"/>
              </a:spcBef>
              <a:buNone/>
            </a:pPr>
            <a:r>
              <a:rPr lang="en-US" sz="2400" dirty="0">
                <a:solidFill>
                  <a:srgbClr val="DA0000"/>
                </a:solidFill>
              </a:rPr>
              <a:t>One dimension:</a:t>
            </a:r>
            <a:endParaRPr lang="es-ES" sz="2400" dirty="0">
              <a:solidFill>
                <a:srgbClr val="DA0000"/>
              </a:solidFill>
            </a:endParaRPr>
          </a:p>
        </p:txBody>
      </p:sp>
      <p:graphicFrame>
        <p:nvGraphicFramePr>
          <p:cNvPr id="3" name="Objek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71244471"/>
              </p:ext>
            </p:extLst>
          </p:nvPr>
        </p:nvGraphicFramePr>
        <p:xfrm>
          <a:off x="4067944" y="2132856"/>
          <a:ext cx="3925888" cy="708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86" name="Rovnice" r:id="rId4" imgW="2184400" imgH="393700" progId="Equation.3">
                  <p:embed/>
                </p:oleObj>
              </mc:Choice>
              <mc:Fallback>
                <p:oleObj name="Rovnice" r:id="rId4" imgW="2184400" imgH="3937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67944" y="2132856"/>
                        <a:ext cx="3925888" cy="7080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k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41693138"/>
              </p:ext>
            </p:extLst>
          </p:nvPr>
        </p:nvGraphicFramePr>
        <p:xfrm>
          <a:off x="4067944" y="3122796"/>
          <a:ext cx="4822825" cy="800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87" name="Rovnice" r:id="rId6" imgW="2679700" imgH="444500" progId="Equation.3">
                  <p:embed/>
                </p:oleObj>
              </mc:Choice>
              <mc:Fallback>
                <p:oleObj name="Rovnice" r:id="rId6" imgW="2679700" imgH="4445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67944" y="3122796"/>
                        <a:ext cx="4822825" cy="800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7" name="Picture 27" descr="fig0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647" y="1316851"/>
            <a:ext cx="3418034" cy="26060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7" name="Objek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56537909"/>
              </p:ext>
            </p:extLst>
          </p:nvPr>
        </p:nvGraphicFramePr>
        <p:xfrm>
          <a:off x="3185122" y="4365104"/>
          <a:ext cx="5481638" cy="800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88" name="Rovnice" r:id="rId9" imgW="3048000" imgH="444500" progId="Equation.3">
                  <p:embed/>
                </p:oleObj>
              </mc:Choice>
              <mc:Fallback>
                <p:oleObj name="Rovnice" r:id="rId9" imgW="3048000" imgH="4445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85122" y="4365104"/>
                        <a:ext cx="5481638" cy="800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k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98769346"/>
              </p:ext>
            </p:extLst>
          </p:nvPr>
        </p:nvGraphicFramePr>
        <p:xfrm>
          <a:off x="3203848" y="5373216"/>
          <a:ext cx="4278313" cy="755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89" name="Rovnice" r:id="rId11" imgW="2374900" imgH="419100" progId="Equation.3">
                  <p:embed/>
                </p:oleObj>
              </mc:Choice>
              <mc:Fallback>
                <p:oleObj name="Rovnice" r:id="rId11" imgW="2374900" imgH="4191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03848" y="5373216"/>
                        <a:ext cx="4278313" cy="7556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02166839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40000" y="72000"/>
            <a:ext cx="8229600" cy="778098"/>
          </a:xfrm>
        </p:spPr>
        <p:txBody>
          <a:bodyPr>
            <a:normAutofit/>
          </a:bodyPr>
          <a:lstStyle/>
          <a:p>
            <a:pPr algn="l"/>
            <a:r>
              <a:rPr lang="en-US" sz="3600" b="1" dirty="0"/>
              <a:t>Maxwell: </a:t>
            </a:r>
            <a:r>
              <a:rPr lang="en-US" sz="3600" b="1" dirty="0">
                <a:solidFill>
                  <a:srgbClr val="DA0000"/>
                </a:solidFill>
              </a:rPr>
              <a:t>finite differences</a:t>
            </a:r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12"/>
          </p:nvPr>
        </p:nvSpPr>
        <p:spPr>
          <a:xfrm>
            <a:off x="8100392" y="6480000"/>
            <a:ext cx="586408" cy="268139"/>
          </a:xfrm>
        </p:spPr>
        <p:txBody>
          <a:bodyPr/>
          <a:lstStyle/>
          <a:p>
            <a:fld id="{D86AE537-8D19-4AE7-8106-38E1909B856B}" type="slidenum">
              <a:rPr lang="sk-SK" smtClean="0"/>
              <a:pPr/>
              <a:t>17</a:t>
            </a:fld>
            <a:endParaRPr lang="sk-SK" dirty="0"/>
          </a:p>
        </p:txBody>
      </p:sp>
      <p:cxnSp>
        <p:nvCxnSpPr>
          <p:cNvPr id="8" name="Přímá spojnice 7"/>
          <p:cNvCxnSpPr/>
          <p:nvPr/>
        </p:nvCxnSpPr>
        <p:spPr>
          <a:xfrm>
            <a:off x="35496" y="900000"/>
            <a:ext cx="9073008" cy="0"/>
          </a:xfrm>
          <a:prstGeom prst="line">
            <a:avLst/>
          </a:prstGeom>
          <a:ln w="12700">
            <a:solidFill>
              <a:srgbClr val="DA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 21"/>
          <p:cNvSpPr>
            <a:spLocks noChangeArrowheads="1"/>
          </p:cNvSpPr>
          <p:nvPr/>
        </p:nvSpPr>
        <p:spPr bwMode="auto">
          <a:xfrm>
            <a:off x="539552" y="2708920"/>
            <a:ext cx="3446512" cy="2971800"/>
          </a:xfrm>
          <a:prstGeom prst="rect">
            <a:avLst/>
          </a:prstGeom>
          <a:solidFill>
            <a:srgbClr val="FFFFFF"/>
          </a:solidFill>
          <a:ln w="19050">
            <a:solidFill>
              <a:srgbClr val="DA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dirty="0"/>
          </a:p>
        </p:txBody>
      </p:sp>
      <p:graphicFrame>
        <p:nvGraphicFramePr>
          <p:cNvPr id="21" name="Object 3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21562854"/>
              </p:ext>
            </p:extLst>
          </p:nvPr>
        </p:nvGraphicFramePr>
        <p:xfrm>
          <a:off x="673696" y="2900864"/>
          <a:ext cx="2808287" cy="708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10" name="Rovnice" r:id="rId3" imgW="1562040" imgH="393480" progId="Equation.3">
                  <p:embed/>
                </p:oleObj>
              </mc:Choice>
              <mc:Fallback>
                <p:oleObj name="Rovnice" r:id="rId3" imgW="1562040" imgH="393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3696" y="2900864"/>
                        <a:ext cx="2808287" cy="7080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" name="Object 3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55320518"/>
              </p:ext>
            </p:extLst>
          </p:nvPr>
        </p:nvGraphicFramePr>
        <p:xfrm>
          <a:off x="673696" y="3840807"/>
          <a:ext cx="2924175" cy="708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11" name="Rovnice" r:id="rId5" imgW="1625400" imgH="393480" progId="Equation.3">
                  <p:embed/>
                </p:oleObj>
              </mc:Choice>
              <mc:Fallback>
                <p:oleObj name="Rovnice" r:id="rId5" imgW="1625400" imgH="393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3696" y="3840807"/>
                        <a:ext cx="2924175" cy="7080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" name="Object 3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71053675"/>
              </p:ext>
            </p:extLst>
          </p:nvPr>
        </p:nvGraphicFramePr>
        <p:xfrm>
          <a:off x="673696" y="4688160"/>
          <a:ext cx="2951162" cy="7096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12" name="Rovnice" r:id="rId7" imgW="1638000" imgH="393480" progId="Equation.3">
                  <p:embed/>
                </p:oleObj>
              </mc:Choice>
              <mc:Fallback>
                <p:oleObj name="Rovnice" r:id="rId7" imgW="1638000" imgH="393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3696" y="4688160"/>
                        <a:ext cx="2951162" cy="7096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" name="Object 3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51111614"/>
              </p:ext>
            </p:extLst>
          </p:nvPr>
        </p:nvGraphicFramePr>
        <p:xfrm>
          <a:off x="4427984" y="4293096"/>
          <a:ext cx="4268788" cy="1279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13" name="Rovnice" r:id="rId9" imgW="2374560" imgH="711000" progId="Equation.3">
                  <p:embed/>
                </p:oleObj>
              </mc:Choice>
              <mc:Fallback>
                <p:oleObj name="Rovnice" r:id="rId9" imgW="2374560" imgH="7110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27984" y="4293096"/>
                        <a:ext cx="4268788" cy="12795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7" name="Zástupný symbol pro obsah 5"/>
          <p:cNvPicPr>
            <a:picLocks noGrp="1" noChangeAspect="1"/>
          </p:cNvPicPr>
          <p:nvPr>
            <p:ph idx="1"/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6021288"/>
            <a:ext cx="761905" cy="761905"/>
          </a:xfrm>
        </p:spPr>
      </p:pic>
      <p:pic>
        <p:nvPicPr>
          <p:cNvPr id="30" name="Picture 26" descr="fig02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1378674"/>
            <a:ext cx="3311049" cy="23835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32" name="Object 3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64808357"/>
              </p:ext>
            </p:extLst>
          </p:nvPr>
        </p:nvGraphicFramePr>
        <p:xfrm>
          <a:off x="1270000" y="1452563"/>
          <a:ext cx="1736725" cy="822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14" name="Rovnice" r:id="rId13" imgW="965160" imgH="457200" progId="Equation.3">
                  <p:embed/>
                </p:oleObj>
              </mc:Choice>
              <mc:Fallback>
                <p:oleObj name="Rovnice" r:id="rId13" imgW="965160" imgH="457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70000" y="1452563"/>
                        <a:ext cx="1736725" cy="8223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21396226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40000" y="72000"/>
            <a:ext cx="8229600" cy="778098"/>
          </a:xfrm>
        </p:spPr>
        <p:txBody>
          <a:bodyPr>
            <a:normAutofit/>
          </a:bodyPr>
          <a:lstStyle/>
          <a:p>
            <a:pPr algn="l"/>
            <a:r>
              <a:rPr lang="en-US" sz="3600" b="1" dirty="0"/>
              <a:t>Maxwell: </a:t>
            </a:r>
            <a:r>
              <a:rPr lang="en-US" sz="3600" b="1" dirty="0">
                <a:solidFill>
                  <a:srgbClr val="DA0000"/>
                </a:solidFill>
              </a:rPr>
              <a:t>finite elements</a:t>
            </a:r>
          </a:p>
        </p:txBody>
      </p:sp>
      <p:pic>
        <p:nvPicPr>
          <p:cNvPr id="6" name="Zástupný symbol pro obsah 5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6021288"/>
            <a:ext cx="761905" cy="761905"/>
          </a:xfrm>
        </p:spPr>
      </p:pic>
      <p:sp>
        <p:nvSpPr>
          <p:cNvPr id="4" name="Zástupný symbol päty 3"/>
          <p:cNvSpPr>
            <a:spLocks noGrp="1"/>
          </p:cNvSpPr>
          <p:nvPr>
            <p:ph type="ftr" sz="quarter" idx="11"/>
          </p:nvPr>
        </p:nvSpPr>
        <p:spPr>
          <a:xfrm>
            <a:off x="3347864" y="6480000"/>
            <a:ext cx="2304256" cy="268139"/>
          </a:xfrm>
        </p:spPr>
        <p:txBody>
          <a:bodyPr/>
          <a:lstStyle/>
          <a:p>
            <a:r>
              <a:rPr lang="cs-CZ" dirty="0">
                <a:solidFill>
                  <a:schemeClr val="tx1">
                    <a:lumMod val="50000"/>
                    <a:lumOff val="50000"/>
                  </a:schemeClr>
                </a:solidFill>
              </a:rPr>
              <a:t>raida@vut.cz</a:t>
            </a:r>
            <a:endParaRPr lang="sk-SK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12"/>
          </p:nvPr>
        </p:nvSpPr>
        <p:spPr>
          <a:xfrm>
            <a:off x="8100392" y="6480000"/>
            <a:ext cx="586408" cy="268139"/>
          </a:xfrm>
        </p:spPr>
        <p:txBody>
          <a:bodyPr/>
          <a:lstStyle/>
          <a:p>
            <a:fld id="{D86AE537-8D19-4AE7-8106-38E1909B856B}" type="slidenum">
              <a:rPr lang="sk-SK" smtClean="0"/>
              <a:pPr/>
              <a:t>18</a:t>
            </a:fld>
            <a:endParaRPr lang="sk-SK" dirty="0"/>
          </a:p>
        </p:txBody>
      </p:sp>
      <p:cxnSp>
        <p:nvCxnSpPr>
          <p:cNvPr id="8" name="Přímá spojnice 7"/>
          <p:cNvCxnSpPr/>
          <p:nvPr/>
        </p:nvCxnSpPr>
        <p:spPr>
          <a:xfrm>
            <a:off x="35496" y="900000"/>
            <a:ext cx="9073008" cy="0"/>
          </a:xfrm>
          <a:prstGeom prst="line">
            <a:avLst/>
          </a:prstGeom>
          <a:ln w="12700">
            <a:solidFill>
              <a:srgbClr val="DA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2 Marcador de contenido"/>
          <p:cNvSpPr txBox="1">
            <a:spLocks/>
          </p:cNvSpPr>
          <p:nvPr/>
        </p:nvSpPr>
        <p:spPr>
          <a:xfrm>
            <a:off x="395536" y="1196752"/>
            <a:ext cx="5184576" cy="10081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1200"/>
              </a:spcBef>
              <a:buNone/>
            </a:pPr>
            <a:r>
              <a:rPr lang="en-US" sz="2400" dirty="0"/>
              <a:t>Formal approximation of unknown</a:t>
            </a:r>
            <a:br>
              <a:rPr lang="en-US" sz="2400" dirty="0"/>
            </a:br>
            <a:r>
              <a:rPr lang="en-US" sz="2400" dirty="0"/>
              <a:t>quantity</a:t>
            </a:r>
          </a:p>
        </p:txBody>
      </p:sp>
      <p:graphicFrame>
        <p:nvGraphicFramePr>
          <p:cNvPr id="10" name="Object 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3049187"/>
              </p:ext>
            </p:extLst>
          </p:nvPr>
        </p:nvGraphicFramePr>
        <p:xfrm>
          <a:off x="1403648" y="2060848"/>
          <a:ext cx="3482975" cy="434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30" name="Rovnice" r:id="rId4" imgW="1930320" imgH="241200" progId="Equation.3">
                  <p:embed/>
                </p:oleObj>
              </mc:Choice>
              <mc:Fallback>
                <p:oleObj name="Rovnice" r:id="rId4" imgW="1930320" imgH="241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03648" y="2060848"/>
                        <a:ext cx="3482975" cy="4349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2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17364170"/>
              </p:ext>
            </p:extLst>
          </p:nvPr>
        </p:nvGraphicFramePr>
        <p:xfrm>
          <a:off x="1403648" y="2591593"/>
          <a:ext cx="2170113" cy="776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31" name="Rovnice" r:id="rId6" imgW="1206360" imgH="431640" progId="Equation.3">
                  <p:embed/>
                </p:oleObj>
              </mc:Choice>
              <mc:Fallback>
                <p:oleObj name="Rovnice" r:id="rId6" imgW="1206360" imgH="431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03648" y="2591593"/>
                        <a:ext cx="2170113" cy="7762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5791200" y="609600"/>
            <a:ext cx="3276600" cy="5486400"/>
          </a:xfrm>
          <a:prstGeom prst="rect">
            <a:avLst/>
          </a:prstGeom>
          <a:solidFill>
            <a:srgbClr val="FFFFFF"/>
          </a:solidFill>
          <a:ln w="19050">
            <a:solidFill>
              <a:srgbClr val="DA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dirty="0"/>
          </a:p>
        </p:txBody>
      </p:sp>
      <p:pic>
        <p:nvPicPr>
          <p:cNvPr id="13" name="Picture 19" descr="fig04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762000"/>
            <a:ext cx="3138488" cy="5211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2 Marcador de contenido"/>
          <p:cNvSpPr txBox="1">
            <a:spLocks/>
          </p:cNvSpPr>
          <p:nvPr/>
        </p:nvSpPr>
        <p:spPr>
          <a:xfrm>
            <a:off x="362391" y="3645024"/>
            <a:ext cx="4680520" cy="50405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1200"/>
              </a:spcBef>
              <a:buNone/>
            </a:pPr>
            <a:r>
              <a:rPr lang="en-US" sz="2400" dirty="0"/>
              <a:t>Substituting to solved equation</a:t>
            </a:r>
            <a:endParaRPr lang="es-ES" sz="2400" dirty="0"/>
          </a:p>
        </p:txBody>
      </p:sp>
      <p:graphicFrame>
        <p:nvGraphicFramePr>
          <p:cNvPr id="3" name="Objek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88151059"/>
              </p:ext>
            </p:extLst>
          </p:nvPr>
        </p:nvGraphicFramePr>
        <p:xfrm>
          <a:off x="1403648" y="4293096"/>
          <a:ext cx="1738313" cy="822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32" name="Rovnice" r:id="rId9" imgW="965160" imgH="457200" progId="Equation.3">
                  <p:embed/>
                </p:oleObj>
              </mc:Choice>
              <mc:Fallback>
                <p:oleObj name="Rovnice" r:id="rId9" imgW="965160" imgH="457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03648" y="4293096"/>
                        <a:ext cx="1738313" cy="8223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k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70609846"/>
              </p:ext>
            </p:extLst>
          </p:nvPr>
        </p:nvGraphicFramePr>
        <p:xfrm>
          <a:off x="1412875" y="5158902"/>
          <a:ext cx="4378325" cy="825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33" name="Rovnice" r:id="rId11" imgW="2425680" imgH="457200" progId="Equation.3">
                  <p:embed/>
                </p:oleObj>
              </mc:Choice>
              <mc:Fallback>
                <p:oleObj name="Rovnice" r:id="rId11" imgW="2425680" imgH="457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12875" y="5158902"/>
                        <a:ext cx="4378325" cy="825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22167217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40000" y="72000"/>
            <a:ext cx="8229600" cy="778098"/>
          </a:xfrm>
        </p:spPr>
        <p:txBody>
          <a:bodyPr>
            <a:normAutofit/>
          </a:bodyPr>
          <a:lstStyle/>
          <a:p>
            <a:pPr algn="l"/>
            <a:r>
              <a:rPr lang="en-US" sz="3600" b="1" dirty="0"/>
              <a:t>Maxwell: </a:t>
            </a:r>
            <a:r>
              <a:rPr lang="en-US" sz="3600" b="1" dirty="0">
                <a:solidFill>
                  <a:srgbClr val="DA0000"/>
                </a:solidFill>
              </a:rPr>
              <a:t>finite elements</a:t>
            </a:r>
          </a:p>
        </p:txBody>
      </p:sp>
      <p:pic>
        <p:nvPicPr>
          <p:cNvPr id="6" name="Zástupný symbol pro obsah 5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6021288"/>
            <a:ext cx="761905" cy="761905"/>
          </a:xfrm>
        </p:spPr>
      </p:pic>
      <p:sp>
        <p:nvSpPr>
          <p:cNvPr id="4" name="Zástupný symbol päty 3"/>
          <p:cNvSpPr>
            <a:spLocks noGrp="1"/>
          </p:cNvSpPr>
          <p:nvPr>
            <p:ph type="ftr" sz="quarter" idx="11"/>
          </p:nvPr>
        </p:nvSpPr>
        <p:spPr>
          <a:xfrm>
            <a:off x="3347864" y="6480000"/>
            <a:ext cx="2304256" cy="268139"/>
          </a:xfrm>
        </p:spPr>
        <p:txBody>
          <a:bodyPr/>
          <a:lstStyle/>
          <a:p>
            <a:r>
              <a:rPr lang="cs-CZ" dirty="0">
                <a:solidFill>
                  <a:schemeClr val="tx1">
                    <a:lumMod val="50000"/>
                    <a:lumOff val="50000"/>
                  </a:schemeClr>
                </a:solidFill>
              </a:rPr>
              <a:t>raida@vut.cz</a:t>
            </a:r>
            <a:endParaRPr lang="sk-SK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12"/>
          </p:nvPr>
        </p:nvSpPr>
        <p:spPr>
          <a:xfrm>
            <a:off x="8100392" y="6480000"/>
            <a:ext cx="586408" cy="268139"/>
          </a:xfrm>
        </p:spPr>
        <p:txBody>
          <a:bodyPr/>
          <a:lstStyle/>
          <a:p>
            <a:fld id="{D86AE537-8D19-4AE7-8106-38E1909B856B}" type="slidenum">
              <a:rPr lang="sk-SK" smtClean="0"/>
              <a:pPr/>
              <a:t>19</a:t>
            </a:fld>
            <a:endParaRPr lang="sk-SK" dirty="0"/>
          </a:p>
        </p:txBody>
      </p:sp>
      <p:cxnSp>
        <p:nvCxnSpPr>
          <p:cNvPr id="8" name="Přímá spojnice 7"/>
          <p:cNvCxnSpPr/>
          <p:nvPr/>
        </p:nvCxnSpPr>
        <p:spPr>
          <a:xfrm>
            <a:off x="35496" y="900000"/>
            <a:ext cx="9073008" cy="0"/>
          </a:xfrm>
          <a:prstGeom prst="line">
            <a:avLst/>
          </a:prstGeom>
          <a:ln w="12700">
            <a:solidFill>
              <a:srgbClr val="DA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2 Marcador de contenido"/>
          <p:cNvSpPr txBox="1">
            <a:spLocks/>
          </p:cNvSpPr>
          <p:nvPr/>
        </p:nvSpPr>
        <p:spPr>
          <a:xfrm>
            <a:off x="360000" y="1340768"/>
            <a:ext cx="4680520" cy="46805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1200"/>
              </a:spcBef>
              <a:buNone/>
            </a:pPr>
            <a:r>
              <a:rPr lang="en-US" sz="2400" dirty="0"/>
              <a:t>Residuum minimization:</a:t>
            </a:r>
            <a:endParaRPr lang="en-US" sz="2400" dirty="0">
              <a:solidFill>
                <a:srgbClr val="DA0000"/>
              </a:solidFill>
            </a:endParaRPr>
          </a:p>
        </p:txBody>
      </p:sp>
      <p:graphicFrame>
        <p:nvGraphicFramePr>
          <p:cNvPr id="20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33829365"/>
              </p:ext>
            </p:extLst>
          </p:nvPr>
        </p:nvGraphicFramePr>
        <p:xfrm>
          <a:off x="1368000" y="1908000"/>
          <a:ext cx="4097337" cy="892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50" name="Rovnice" r:id="rId4" imgW="2273040" imgH="495000" progId="Equation.3">
                  <p:embed/>
                </p:oleObj>
              </mc:Choice>
              <mc:Fallback>
                <p:oleObj name="Rovnice" r:id="rId4" imgW="2273040" imgH="4950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68000" y="1908000"/>
                        <a:ext cx="4097337" cy="892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" name="2 Marcador de contenido"/>
          <p:cNvSpPr txBox="1">
            <a:spLocks/>
          </p:cNvSpPr>
          <p:nvPr/>
        </p:nvSpPr>
        <p:spPr>
          <a:xfrm>
            <a:off x="360000" y="2916000"/>
            <a:ext cx="2945459" cy="4946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1200"/>
              </a:spcBef>
              <a:buNone/>
            </a:pPr>
            <a:r>
              <a:rPr lang="en-US" sz="2400" dirty="0"/>
              <a:t>Galerkin method:</a:t>
            </a:r>
          </a:p>
        </p:txBody>
      </p:sp>
      <p:graphicFrame>
        <p:nvGraphicFramePr>
          <p:cNvPr id="23" name="Object 2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15980744"/>
              </p:ext>
            </p:extLst>
          </p:nvPr>
        </p:nvGraphicFramePr>
        <p:xfrm>
          <a:off x="1331640" y="3573016"/>
          <a:ext cx="7191375" cy="1008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51" name="Rovnice" r:id="rId6" imgW="3987720" imgH="558720" progId="Equation.3">
                  <p:embed/>
                </p:oleObj>
              </mc:Choice>
              <mc:Fallback>
                <p:oleObj name="Rovnice" r:id="rId6" imgW="3987720" imgH="55872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31640" y="3573016"/>
                        <a:ext cx="7191375" cy="10080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" name="Object 2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25387490"/>
              </p:ext>
            </p:extLst>
          </p:nvPr>
        </p:nvGraphicFramePr>
        <p:xfrm>
          <a:off x="1331640" y="4869160"/>
          <a:ext cx="6853237" cy="1003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52" name="Rovnice" r:id="rId8" imgW="3809880" imgH="558720" progId="Equation.3">
                  <p:embed/>
                </p:oleObj>
              </mc:Choice>
              <mc:Fallback>
                <p:oleObj name="Rovnice" r:id="rId8" imgW="3809880" imgH="55872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31640" y="4869160"/>
                        <a:ext cx="6853237" cy="1003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956852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40000" y="72000"/>
            <a:ext cx="8229600" cy="778098"/>
          </a:xfrm>
        </p:spPr>
        <p:txBody>
          <a:bodyPr>
            <a:normAutofit/>
          </a:bodyPr>
          <a:lstStyle/>
          <a:p>
            <a:pPr algn="l"/>
            <a:r>
              <a:rPr lang="en-US" sz="3600" b="1" dirty="0"/>
              <a:t>Contents</a:t>
            </a:r>
            <a:endParaRPr lang="cs-CZ" sz="3600" b="1" dirty="0">
              <a:solidFill>
                <a:srgbClr val="FF0000"/>
              </a:solidFill>
            </a:endParaRPr>
          </a:p>
        </p:txBody>
      </p:sp>
      <p:pic>
        <p:nvPicPr>
          <p:cNvPr id="6" name="Zástupný symbol pro obsah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6021288"/>
            <a:ext cx="761905" cy="761905"/>
          </a:xfrm>
        </p:spPr>
      </p:pic>
      <p:sp>
        <p:nvSpPr>
          <p:cNvPr id="4" name="Zástupný symbol päty 3"/>
          <p:cNvSpPr>
            <a:spLocks noGrp="1"/>
          </p:cNvSpPr>
          <p:nvPr>
            <p:ph type="ftr" sz="quarter" idx="11"/>
          </p:nvPr>
        </p:nvSpPr>
        <p:spPr>
          <a:xfrm>
            <a:off x="3347864" y="6480000"/>
            <a:ext cx="2304256" cy="268139"/>
          </a:xfrm>
        </p:spPr>
        <p:txBody>
          <a:bodyPr/>
          <a:lstStyle/>
          <a:p>
            <a:r>
              <a:rPr lang="cs-CZ" dirty="0">
                <a:solidFill>
                  <a:schemeClr val="tx1">
                    <a:lumMod val="50000"/>
                    <a:lumOff val="50000"/>
                  </a:schemeClr>
                </a:solidFill>
              </a:rPr>
              <a:t>raida@vut.cz</a:t>
            </a:r>
            <a:endParaRPr lang="sk-SK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12"/>
          </p:nvPr>
        </p:nvSpPr>
        <p:spPr>
          <a:xfrm>
            <a:off x="8100392" y="6480000"/>
            <a:ext cx="586408" cy="268139"/>
          </a:xfrm>
        </p:spPr>
        <p:txBody>
          <a:bodyPr/>
          <a:lstStyle/>
          <a:p>
            <a:fld id="{D86AE537-8D19-4AE7-8106-38E1909B856B}" type="slidenum">
              <a:rPr lang="sk-SK" smtClean="0"/>
              <a:pPr/>
              <a:t>2</a:t>
            </a:fld>
            <a:endParaRPr lang="sk-SK" dirty="0"/>
          </a:p>
        </p:txBody>
      </p:sp>
      <p:cxnSp>
        <p:nvCxnSpPr>
          <p:cNvPr id="8" name="Přímá spojnice 7"/>
          <p:cNvCxnSpPr/>
          <p:nvPr/>
        </p:nvCxnSpPr>
        <p:spPr>
          <a:xfrm>
            <a:off x="35496" y="900000"/>
            <a:ext cx="9073008" cy="0"/>
          </a:xfrm>
          <a:prstGeom prst="line">
            <a:avLst/>
          </a:prstGeom>
          <a:ln w="12700">
            <a:solidFill>
              <a:srgbClr val="DA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 Box 12"/>
          <p:cNvSpPr txBox="1">
            <a:spLocks noChangeArrowheads="1"/>
          </p:cNvSpPr>
          <p:nvPr/>
        </p:nvSpPr>
        <p:spPr bwMode="auto">
          <a:xfrm>
            <a:off x="216000" y="1440000"/>
            <a:ext cx="8532464" cy="29854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457200" indent="-4572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360000" indent="-360000" eaLnBrk="1" hangingPunct="1">
              <a:spcBef>
                <a:spcPts val="1200"/>
              </a:spcBef>
              <a:buFont typeface="Wingdings" pitchFamily="2" charset="2"/>
              <a:buChar char="§"/>
            </a:pPr>
            <a:r>
              <a:rPr lang="en-US" altLang="cs-CZ" sz="2800" dirty="0">
                <a:latin typeface="+mn-lt"/>
                <a:sym typeface="Symbol" pitchFamily="18" charset="2"/>
              </a:rPr>
              <a:t>Electromagnetic (EM) wave and the description</a:t>
            </a:r>
            <a:br>
              <a:rPr lang="en-US" altLang="cs-CZ" sz="2800" dirty="0">
                <a:latin typeface="+mn-lt"/>
                <a:sym typeface="Symbol" pitchFamily="18" charset="2"/>
              </a:rPr>
            </a:br>
            <a:r>
              <a:rPr lang="en-US" altLang="cs-CZ" sz="2800" dirty="0">
                <a:solidFill>
                  <a:srgbClr val="DA0000"/>
                </a:solidFill>
                <a:latin typeface="+mn-lt"/>
                <a:sym typeface="Symbol" pitchFamily="18" charset="2"/>
              </a:rPr>
              <a:t>[Maxwell equations </a:t>
            </a:r>
            <a:r>
              <a:rPr lang="en-US" altLang="cs-CZ" sz="2800" dirty="0">
                <a:solidFill>
                  <a:srgbClr val="DA0000"/>
                </a:solidFill>
                <a:latin typeface="+mn-lt"/>
                <a:sym typeface="Symbol"/>
              </a:rPr>
              <a:t> wave equation</a:t>
            </a:r>
            <a:r>
              <a:rPr lang="en-US" altLang="cs-CZ" sz="2800" dirty="0">
                <a:solidFill>
                  <a:srgbClr val="DA0000"/>
                </a:solidFill>
                <a:latin typeface="+mn-lt"/>
                <a:sym typeface="Symbol" pitchFamily="18" charset="2"/>
              </a:rPr>
              <a:t>]</a:t>
            </a:r>
          </a:p>
          <a:p>
            <a:pPr marL="360000" indent="-360000" eaLnBrk="1" hangingPunct="1">
              <a:spcBef>
                <a:spcPts val="1200"/>
              </a:spcBef>
              <a:buFont typeface="Wingdings" pitchFamily="2" charset="2"/>
              <a:buChar char="§"/>
            </a:pPr>
            <a:r>
              <a:rPr lang="en-US" altLang="cs-CZ" sz="2800" dirty="0">
                <a:latin typeface="+mn-lt"/>
                <a:sym typeface="Symbol" pitchFamily="18" charset="2"/>
              </a:rPr>
              <a:t>Finite-difference method</a:t>
            </a:r>
            <a:br>
              <a:rPr lang="en-US" altLang="cs-CZ" sz="2800" dirty="0">
                <a:latin typeface="+mn-lt"/>
                <a:sym typeface="Symbol" pitchFamily="18" charset="2"/>
              </a:rPr>
            </a:br>
            <a:r>
              <a:rPr lang="en-US" altLang="cs-CZ" sz="2800" dirty="0">
                <a:solidFill>
                  <a:srgbClr val="DA0000"/>
                </a:solidFill>
                <a:latin typeface="+mn-lt"/>
                <a:sym typeface="Symbol" pitchFamily="18" charset="2"/>
              </a:rPr>
              <a:t>[CST Microwave Studio]</a:t>
            </a:r>
          </a:p>
          <a:p>
            <a:pPr marL="360000" indent="-360000" eaLnBrk="1" hangingPunct="1">
              <a:spcBef>
                <a:spcPts val="1200"/>
              </a:spcBef>
              <a:buFont typeface="Wingdings" pitchFamily="2" charset="2"/>
              <a:buChar char="§"/>
            </a:pPr>
            <a:r>
              <a:rPr lang="en-US" altLang="cs-CZ" sz="2800" dirty="0">
                <a:latin typeface="+mn-lt"/>
                <a:sym typeface="Symbol" pitchFamily="18" charset="2"/>
              </a:rPr>
              <a:t>Finite-element method</a:t>
            </a:r>
            <a:br>
              <a:rPr lang="en-US" altLang="cs-CZ" sz="2800" dirty="0">
                <a:latin typeface="+mn-lt"/>
                <a:sym typeface="Symbol" pitchFamily="18" charset="2"/>
              </a:rPr>
            </a:br>
            <a:r>
              <a:rPr lang="en-US" altLang="cs-CZ" sz="2800" dirty="0">
                <a:solidFill>
                  <a:srgbClr val="DA0000"/>
                </a:solidFill>
                <a:latin typeface="+mn-lt"/>
                <a:sym typeface="Symbol" pitchFamily="18" charset="2"/>
              </a:rPr>
              <a:t>[HFSS]</a:t>
            </a:r>
          </a:p>
        </p:txBody>
      </p:sp>
    </p:spTree>
    <p:extLst>
      <p:ext uri="{BB962C8B-B14F-4D97-AF65-F5344CB8AC3E}">
        <p14:creationId xmlns:p14="http://schemas.microsoft.com/office/powerpoint/2010/main" val="115690683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40000" y="72000"/>
            <a:ext cx="8229600" cy="778098"/>
          </a:xfrm>
        </p:spPr>
        <p:txBody>
          <a:bodyPr>
            <a:normAutofit/>
          </a:bodyPr>
          <a:lstStyle/>
          <a:p>
            <a:pPr algn="l"/>
            <a:r>
              <a:rPr lang="en-US" sz="3600" b="1" dirty="0"/>
              <a:t>Maxwell: </a:t>
            </a:r>
            <a:r>
              <a:rPr lang="en-US" sz="3600" b="1" dirty="0">
                <a:solidFill>
                  <a:srgbClr val="DA0000"/>
                </a:solidFill>
              </a:rPr>
              <a:t>finite elements</a:t>
            </a:r>
          </a:p>
        </p:txBody>
      </p:sp>
      <p:pic>
        <p:nvPicPr>
          <p:cNvPr id="6" name="Zástupný symbol pro obsah 5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6021288"/>
            <a:ext cx="761905" cy="761905"/>
          </a:xfrm>
        </p:spPr>
      </p:pic>
      <p:sp>
        <p:nvSpPr>
          <p:cNvPr id="4" name="Zástupný symbol päty 3"/>
          <p:cNvSpPr>
            <a:spLocks noGrp="1"/>
          </p:cNvSpPr>
          <p:nvPr>
            <p:ph type="ftr" sz="quarter" idx="11"/>
          </p:nvPr>
        </p:nvSpPr>
        <p:spPr>
          <a:xfrm>
            <a:off x="3347864" y="6480000"/>
            <a:ext cx="2304256" cy="268139"/>
          </a:xfrm>
        </p:spPr>
        <p:txBody>
          <a:bodyPr/>
          <a:lstStyle/>
          <a:p>
            <a:r>
              <a:rPr lang="cs-CZ" dirty="0">
                <a:solidFill>
                  <a:schemeClr val="tx1">
                    <a:lumMod val="50000"/>
                    <a:lumOff val="50000"/>
                  </a:schemeClr>
                </a:solidFill>
              </a:rPr>
              <a:t>raida@vut.cz</a:t>
            </a:r>
            <a:endParaRPr lang="sk-SK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12"/>
          </p:nvPr>
        </p:nvSpPr>
        <p:spPr>
          <a:xfrm>
            <a:off x="8100392" y="6480000"/>
            <a:ext cx="586408" cy="268139"/>
          </a:xfrm>
        </p:spPr>
        <p:txBody>
          <a:bodyPr/>
          <a:lstStyle/>
          <a:p>
            <a:fld id="{D86AE537-8D19-4AE7-8106-38E1909B856B}" type="slidenum">
              <a:rPr lang="sk-SK" smtClean="0"/>
              <a:pPr/>
              <a:t>20</a:t>
            </a:fld>
            <a:endParaRPr lang="sk-SK" dirty="0"/>
          </a:p>
        </p:txBody>
      </p:sp>
      <p:cxnSp>
        <p:nvCxnSpPr>
          <p:cNvPr id="8" name="Přímá spojnice 7"/>
          <p:cNvCxnSpPr/>
          <p:nvPr/>
        </p:nvCxnSpPr>
        <p:spPr>
          <a:xfrm>
            <a:off x="45948" y="1161622"/>
            <a:ext cx="9073008" cy="0"/>
          </a:xfrm>
          <a:prstGeom prst="line">
            <a:avLst/>
          </a:prstGeom>
          <a:ln w="12700">
            <a:solidFill>
              <a:srgbClr val="DA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4" name="Object 2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89824544"/>
              </p:ext>
            </p:extLst>
          </p:nvPr>
        </p:nvGraphicFramePr>
        <p:xfrm>
          <a:off x="994702" y="1530035"/>
          <a:ext cx="7402513" cy="1003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74" name="Rovnice" r:id="rId4" imgW="4114800" imgH="558720" progId="Equation.3">
                  <p:embed/>
                </p:oleObj>
              </mc:Choice>
              <mc:Fallback>
                <p:oleObj name="Rovnice" r:id="rId4" imgW="4114800" imgH="55872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4702" y="1530035"/>
                        <a:ext cx="7402513" cy="1003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 dirty="0"/>
          </a:p>
        </p:txBody>
      </p:sp>
      <p:graphicFrame>
        <p:nvGraphicFramePr>
          <p:cNvPr id="9" name="Objek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71244725"/>
              </p:ext>
            </p:extLst>
          </p:nvPr>
        </p:nvGraphicFramePr>
        <p:xfrm>
          <a:off x="1268573" y="4500712"/>
          <a:ext cx="1943100" cy="409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75" name="Rovnice" r:id="rId6" imgW="1079280" imgH="228600" progId="Equation.3">
                  <p:embed/>
                </p:oleObj>
              </mc:Choice>
              <mc:Fallback>
                <p:oleObj name="Rovnice" r:id="rId6" imgW="107928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68573" y="4500712"/>
                        <a:ext cx="1943100" cy="4095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2 Marcador de contenido"/>
          <p:cNvSpPr txBox="1">
            <a:spLocks/>
          </p:cNvSpPr>
          <p:nvPr/>
        </p:nvSpPr>
        <p:spPr>
          <a:xfrm>
            <a:off x="339187" y="3780632"/>
            <a:ext cx="8130186" cy="46805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1200"/>
              </a:spcBef>
              <a:buNone/>
            </a:pPr>
            <a:r>
              <a:rPr lang="en-US" sz="2400" dirty="0"/>
              <a:t>Weighting all nodes with the unknown value</a:t>
            </a:r>
            <a:r>
              <a:rPr lang="cs-CZ" sz="2400" dirty="0"/>
              <a:t>  </a:t>
            </a:r>
            <a:r>
              <a:rPr lang="cs-CZ" sz="2400" i="1" dirty="0">
                <a:solidFill>
                  <a:srgbClr val="DA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cs-CZ" sz="2400" i="1" baseline="-25000" dirty="0">
                <a:solidFill>
                  <a:srgbClr val="DA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endParaRPr lang="es-ES" sz="2400" dirty="0">
              <a:solidFill>
                <a:srgbClr val="DA0000"/>
              </a:solidFill>
            </a:endParaRPr>
          </a:p>
        </p:txBody>
      </p:sp>
      <p:sp>
        <p:nvSpPr>
          <p:cNvPr id="10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graphicFrame>
        <p:nvGraphicFramePr>
          <p:cNvPr id="11" name="Objek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68638569"/>
              </p:ext>
            </p:extLst>
          </p:nvPr>
        </p:nvGraphicFramePr>
        <p:xfrm>
          <a:off x="1268573" y="5076776"/>
          <a:ext cx="2767012" cy="434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76" name="Rovnice" r:id="rId8" imgW="1536480" imgH="241200" progId="Equation.3">
                  <p:embed/>
                </p:oleObj>
              </mc:Choice>
              <mc:Fallback>
                <p:oleObj name="Rovnice" r:id="rId8" imgW="1536480" imgH="241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68573" y="5076776"/>
                        <a:ext cx="2767012" cy="4349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Rectangle 21"/>
          <p:cNvSpPr>
            <a:spLocks noChangeArrowheads="1"/>
          </p:cNvSpPr>
          <p:nvPr/>
        </p:nvSpPr>
        <p:spPr bwMode="auto">
          <a:xfrm>
            <a:off x="1918156" y="1512007"/>
            <a:ext cx="2952328" cy="1026488"/>
          </a:xfrm>
          <a:prstGeom prst="rect">
            <a:avLst/>
          </a:prstGeom>
          <a:noFill/>
          <a:ln w="19050">
            <a:solidFill>
              <a:srgbClr val="DA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18" name="Rectangle 21"/>
          <p:cNvSpPr>
            <a:spLocks noChangeArrowheads="1"/>
          </p:cNvSpPr>
          <p:nvPr/>
        </p:nvSpPr>
        <p:spPr bwMode="auto">
          <a:xfrm>
            <a:off x="5734580" y="1512007"/>
            <a:ext cx="1944216" cy="1026488"/>
          </a:xfrm>
          <a:prstGeom prst="rect">
            <a:avLst/>
          </a:prstGeom>
          <a:noFill/>
          <a:ln w="19050">
            <a:solidFill>
              <a:srgbClr val="DA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cxnSp>
        <p:nvCxnSpPr>
          <p:cNvPr id="19" name="Přímá spojnice se šipkou 18"/>
          <p:cNvCxnSpPr/>
          <p:nvPr/>
        </p:nvCxnSpPr>
        <p:spPr>
          <a:xfrm flipH="1" flipV="1">
            <a:off x="6706688" y="2610502"/>
            <a:ext cx="17500" cy="368910"/>
          </a:xfrm>
          <a:prstGeom prst="straightConnector1">
            <a:avLst/>
          </a:prstGeom>
          <a:ln w="19050">
            <a:solidFill>
              <a:srgbClr val="DA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Přímá spojnice se šipkou 21"/>
          <p:cNvCxnSpPr/>
          <p:nvPr/>
        </p:nvCxnSpPr>
        <p:spPr>
          <a:xfrm flipH="1" flipV="1">
            <a:off x="3286308" y="2626189"/>
            <a:ext cx="17500" cy="368910"/>
          </a:xfrm>
          <a:prstGeom prst="straightConnector1">
            <a:avLst/>
          </a:prstGeom>
          <a:ln w="19050">
            <a:solidFill>
              <a:srgbClr val="DA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ovéPole 11"/>
          <p:cNvSpPr txBox="1"/>
          <p:nvPr/>
        </p:nvSpPr>
        <p:spPr>
          <a:xfrm>
            <a:off x="2899014" y="3033005"/>
            <a:ext cx="7920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400" i="1" dirty="0" err="1">
                <a:solidFill>
                  <a:srgbClr val="DA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cs-CZ" sz="2400" i="1" baseline="-25000" dirty="0" err="1">
                <a:solidFill>
                  <a:srgbClr val="DA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mn</a:t>
            </a:r>
            <a:endParaRPr lang="cs-CZ" sz="2400" i="1" baseline="-25000" dirty="0">
              <a:solidFill>
                <a:srgbClr val="DA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TextovéPole 24"/>
          <p:cNvSpPr txBox="1"/>
          <p:nvPr/>
        </p:nvSpPr>
        <p:spPr>
          <a:xfrm>
            <a:off x="6310644" y="2995099"/>
            <a:ext cx="7920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400" i="1" dirty="0" err="1">
                <a:solidFill>
                  <a:srgbClr val="DA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cs-CZ" sz="2400" i="1" baseline="-25000" dirty="0" err="1">
                <a:solidFill>
                  <a:srgbClr val="DA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mn</a:t>
            </a:r>
            <a:endParaRPr lang="cs-CZ" sz="2400" i="1" baseline="-25000" dirty="0">
              <a:solidFill>
                <a:srgbClr val="DA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40810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40000" y="72000"/>
            <a:ext cx="8229600" cy="778098"/>
          </a:xfrm>
        </p:spPr>
        <p:txBody>
          <a:bodyPr>
            <a:normAutofit/>
          </a:bodyPr>
          <a:lstStyle/>
          <a:p>
            <a:pPr algn="l"/>
            <a:r>
              <a:rPr lang="en-US" sz="3600" b="1" dirty="0"/>
              <a:t>Maxwell: </a:t>
            </a:r>
            <a:r>
              <a:rPr lang="en-US" sz="3600" b="1" dirty="0">
                <a:solidFill>
                  <a:srgbClr val="DA0000"/>
                </a:solidFill>
              </a:rPr>
              <a:t>finite elements</a:t>
            </a:r>
          </a:p>
        </p:txBody>
      </p:sp>
      <p:pic>
        <p:nvPicPr>
          <p:cNvPr id="6" name="Zástupný symbol pro obsah 5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6021288"/>
            <a:ext cx="761905" cy="761905"/>
          </a:xfrm>
        </p:spPr>
      </p:pic>
      <p:sp>
        <p:nvSpPr>
          <p:cNvPr id="4" name="Zástupný symbol päty 3"/>
          <p:cNvSpPr>
            <a:spLocks noGrp="1"/>
          </p:cNvSpPr>
          <p:nvPr>
            <p:ph type="ftr" sz="quarter" idx="11"/>
          </p:nvPr>
        </p:nvSpPr>
        <p:spPr>
          <a:xfrm>
            <a:off x="3347864" y="6480000"/>
            <a:ext cx="2304256" cy="268139"/>
          </a:xfrm>
        </p:spPr>
        <p:txBody>
          <a:bodyPr/>
          <a:lstStyle/>
          <a:p>
            <a:r>
              <a:rPr lang="cs-CZ" dirty="0">
                <a:solidFill>
                  <a:schemeClr val="tx1">
                    <a:lumMod val="50000"/>
                    <a:lumOff val="50000"/>
                  </a:schemeClr>
                </a:solidFill>
              </a:rPr>
              <a:t>raida@vut.cz</a:t>
            </a:r>
            <a:endParaRPr lang="sk-SK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12"/>
          </p:nvPr>
        </p:nvSpPr>
        <p:spPr>
          <a:xfrm>
            <a:off x="8100392" y="6480000"/>
            <a:ext cx="586408" cy="268139"/>
          </a:xfrm>
        </p:spPr>
        <p:txBody>
          <a:bodyPr/>
          <a:lstStyle/>
          <a:p>
            <a:fld id="{D86AE537-8D19-4AE7-8106-38E1909B856B}" type="slidenum">
              <a:rPr lang="sk-SK" smtClean="0"/>
              <a:pPr/>
              <a:t>21</a:t>
            </a:fld>
            <a:endParaRPr lang="sk-SK" dirty="0"/>
          </a:p>
        </p:txBody>
      </p:sp>
      <p:cxnSp>
        <p:nvCxnSpPr>
          <p:cNvPr id="8" name="Přímá spojnice 7"/>
          <p:cNvCxnSpPr/>
          <p:nvPr/>
        </p:nvCxnSpPr>
        <p:spPr>
          <a:xfrm>
            <a:off x="35496" y="900000"/>
            <a:ext cx="9073008" cy="0"/>
          </a:xfrm>
          <a:prstGeom prst="line">
            <a:avLst/>
          </a:prstGeom>
          <a:ln w="12700">
            <a:solidFill>
              <a:srgbClr val="DA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2 Marcador de contenido"/>
          <p:cNvSpPr txBox="1">
            <a:spLocks/>
          </p:cNvSpPr>
          <p:nvPr/>
        </p:nvSpPr>
        <p:spPr>
          <a:xfrm>
            <a:off x="360000" y="1260000"/>
            <a:ext cx="5976664" cy="46805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1200"/>
              </a:spcBef>
              <a:buNone/>
            </a:pPr>
            <a:r>
              <a:rPr lang="en-US" sz="2400" dirty="0"/>
              <a:t>1. Structure decomposed to isolated elements:</a:t>
            </a:r>
            <a:endParaRPr lang="en-US" sz="2400" dirty="0">
              <a:solidFill>
                <a:srgbClr val="DA0000"/>
              </a:solidFill>
            </a:endParaRPr>
          </a:p>
        </p:txBody>
      </p:sp>
      <p:sp>
        <p:nvSpPr>
          <p:cNvPr id="9" name="2 Marcador de contenido"/>
          <p:cNvSpPr txBox="1">
            <a:spLocks/>
          </p:cNvSpPr>
          <p:nvPr/>
        </p:nvSpPr>
        <p:spPr>
          <a:xfrm>
            <a:off x="360000" y="3645024"/>
            <a:ext cx="6588264" cy="46805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1200"/>
              </a:spcBef>
              <a:buNone/>
            </a:pPr>
            <a:r>
              <a:rPr lang="en-US" sz="2400" dirty="0"/>
              <a:t>2. Tabulated matrices for normalized elements:</a:t>
            </a:r>
            <a:endParaRPr lang="en-US" sz="2400" dirty="0">
              <a:solidFill>
                <a:srgbClr val="DA0000"/>
              </a:solidFill>
            </a:endParaRP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graphicFrame>
        <p:nvGraphicFramePr>
          <p:cNvPr id="10" name="Objek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49896808"/>
              </p:ext>
            </p:extLst>
          </p:nvPr>
        </p:nvGraphicFramePr>
        <p:xfrm>
          <a:off x="1187624" y="4410088"/>
          <a:ext cx="1646237" cy="8239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394" name="Rovnice" r:id="rId4" imgW="914400" imgH="457200" progId="Equation.3">
                  <p:embed/>
                </p:oleObj>
              </mc:Choice>
              <mc:Fallback>
                <p:oleObj name="Rovnice" r:id="rId4" imgW="914400" imgH="457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87624" y="4410088"/>
                        <a:ext cx="1646237" cy="8239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k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05039175"/>
              </p:ext>
            </p:extLst>
          </p:nvPr>
        </p:nvGraphicFramePr>
        <p:xfrm>
          <a:off x="3702844" y="4410088"/>
          <a:ext cx="1738312" cy="8239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395" name="Rovnice" r:id="rId6" imgW="965160" imgH="457200" progId="Equation.3">
                  <p:embed/>
                </p:oleObj>
              </mc:Choice>
              <mc:Fallback>
                <p:oleObj name="Rovnice" r:id="rId6" imgW="965160" imgH="457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02844" y="4410088"/>
                        <a:ext cx="1738312" cy="8239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07209638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40000" y="72000"/>
            <a:ext cx="8229600" cy="778098"/>
          </a:xfrm>
        </p:spPr>
        <p:txBody>
          <a:bodyPr>
            <a:normAutofit/>
          </a:bodyPr>
          <a:lstStyle/>
          <a:p>
            <a:pPr algn="l"/>
            <a:r>
              <a:rPr lang="en-US" sz="3600" b="1" dirty="0"/>
              <a:t>Maxwell: </a:t>
            </a:r>
            <a:r>
              <a:rPr lang="en-US" sz="3600" b="1" dirty="0">
                <a:solidFill>
                  <a:srgbClr val="DA0000"/>
                </a:solidFill>
              </a:rPr>
              <a:t>finite elements</a:t>
            </a:r>
          </a:p>
        </p:txBody>
      </p:sp>
      <p:pic>
        <p:nvPicPr>
          <p:cNvPr id="6" name="Zástupný symbol pro obsah 5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6021288"/>
            <a:ext cx="761905" cy="761905"/>
          </a:xfrm>
        </p:spPr>
      </p:pic>
      <p:sp>
        <p:nvSpPr>
          <p:cNvPr id="4" name="Zástupný symbol päty 3"/>
          <p:cNvSpPr>
            <a:spLocks noGrp="1"/>
          </p:cNvSpPr>
          <p:nvPr>
            <p:ph type="ftr" sz="quarter" idx="11"/>
          </p:nvPr>
        </p:nvSpPr>
        <p:spPr>
          <a:xfrm>
            <a:off x="3347864" y="6480000"/>
            <a:ext cx="2304256" cy="268139"/>
          </a:xfrm>
        </p:spPr>
        <p:txBody>
          <a:bodyPr/>
          <a:lstStyle/>
          <a:p>
            <a:r>
              <a:rPr lang="cs-CZ" dirty="0">
                <a:solidFill>
                  <a:schemeClr val="tx1">
                    <a:lumMod val="50000"/>
                    <a:lumOff val="50000"/>
                  </a:schemeClr>
                </a:solidFill>
              </a:rPr>
              <a:t>raida@vut.cz</a:t>
            </a:r>
            <a:endParaRPr lang="sk-SK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12"/>
          </p:nvPr>
        </p:nvSpPr>
        <p:spPr>
          <a:xfrm>
            <a:off x="8100392" y="6480000"/>
            <a:ext cx="586408" cy="268139"/>
          </a:xfrm>
        </p:spPr>
        <p:txBody>
          <a:bodyPr/>
          <a:lstStyle/>
          <a:p>
            <a:fld id="{D86AE537-8D19-4AE7-8106-38E1909B856B}" type="slidenum">
              <a:rPr lang="sk-SK" smtClean="0"/>
              <a:pPr/>
              <a:t>22</a:t>
            </a:fld>
            <a:endParaRPr lang="sk-SK" dirty="0"/>
          </a:p>
        </p:txBody>
      </p:sp>
      <p:cxnSp>
        <p:nvCxnSpPr>
          <p:cNvPr id="8" name="Přímá spojnice 7"/>
          <p:cNvCxnSpPr/>
          <p:nvPr/>
        </p:nvCxnSpPr>
        <p:spPr>
          <a:xfrm>
            <a:off x="35496" y="900000"/>
            <a:ext cx="9073008" cy="0"/>
          </a:xfrm>
          <a:prstGeom prst="line">
            <a:avLst/>
          </a:prstGeom>
          <a:ln w="12700">
            <a:solidFill>
              <a:srgbClr val="DA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2 Marcador de contenido"/>
          <p:cNvSpPr txBox="1">
            <a:spLocks/>
          </p:cNvSpPr>
          <p:nvPr/>
        </p:nvSpPr>
        <p:spPr>
          <a:xfrm>
            <a:off x="360000" y="1260000"/>
            <a:ext cx="2987864" cy="87285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1200"/>
              </a:spcBef>
              <a:buNone/>
            </a:pPr>
            <a:r>
              <a:rPr lang="en-US" sz="2400" dirty="0"/>
              <a:t>3. Matrices for</a:t>
            </a:r>
            <a:br>
              <a:rPr lang="en-US" sz="2400" dirty="0"/>
            </a:br>
            <a:r>
              <a:rPr lang="en-US" sz="2400" dirty="0"/>
              <a:t>     isolated elements:</a:t>
            </a:r>
            <a:endParaRPr lang="en-US" sz="2400" dirty="0">
              <a:solidFill>
                <a:srgbClr val="DA0000"/>
              </a:solidFill>
            </a:endParaRP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graphicFrame>
        <p:nvGraphicFramePr>
          <p:cNvPr id="10" name="Objek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51431951"/>
              </p:ext>
            </p:extLst>
          </p:nvPr>
        </p:nvGraphicFramePr>
        <p:xfrm>
          <a:off x="3563888" y="1268760"/>
          <a:ext cx="4457700" cy="2422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18" name="Rovnice" r:id="rId4" imgW="2476440" imgH="1346040" progId="Equation.3">
                  <p:embed/>
                </p:oleObj>
              </mc:Choice>
              <mc:Fallback>
                <p:oleObj name="Rovnice" r:id="rId4" imgW="2476440" imgH="1346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63888" y="1268760"/>
                        <a:ext cx="4457700" cy="24225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k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62805743"/>
              </p:ext>
            </p:extLst>
          </p:nvPr>
        </p:nvGraphicFramePr>
        <p:xfrm>
          <a:off x="3563888" y="3861048"/>
          <a:ext cx="3703638" cy="2422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19" name="Rovnice" r:id="rId6" imgW="2057400" imgH="1346040" progId="Equation.3">
                  <p:embed/>
                </p:oleObj>
              </mc:Choice>
              <mc:Fallback>
                <p:oleObj name="Rovnice" r:id="rId6" imgW="2057400" imgH="1346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63888" y="3861048"/>
                        <a:ext cx="3703638" cy="24225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12023943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40000" y="72000"/>
            <a:ext cx="8229600" cy="778098"/>
          </a:xfrm>
        </p:spPr>
        <p:txBody>
          <a:bodyPr>
            <a:normAutofit/>
          </a:bodyPr>
          <a:lstStyle/>
          <a:p>
            <a:pPr algn="l"/>
            <a:r>
              <a:rPr lang="en-US" sz="3600" b="1" dirty="0"/>
              <a:t>Maxwell: </a:t>
            </a:r>
            <a:r>
              <a:rPr lang="en-US" sz="3600" b="1" dirty="0">
                <a:solidFill>
                  <a:srgbClr val="DA0000"/>
                </a:solidFill>
              </a:rPr>
              <a:t>finite elements</a:t>
            </a:r>
          </a:p>
        </p:txBody>
      </p:sp>
      <p:pic>
        <p:nvPicPr>
          <p:cNvPr id="6" name="Zástupný symbol pro obsah 5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6021288"/>
            <a:ext cx="761905" cy="761905"/>
          </a:xfrm>
        </p:spPr>
      </p:pic>
      <p:sp>
        <p:nvSpPr>
          <p:cNvPr id="4" name="Zástupný symbol päty 3"/>
          <p:cNvSpPr>
            <a:spLocks noGrp="1"/>
          </p:cNvSpPr>
          <p:nvPr>
            <p:ph type="ftr" sz="quarter" idx="11"/>
          </p:nvPr>
        </p:nvSpPr>
        <p:spPr>
          <a:xfrm>
            <a:off x="3347864" y="6480000"/>
            <a:ext cx="2304256" cy="268139"/>
          </a:xfrm>
        </p:spPr>
        <p:txBody>
          <a:bodyPr/>
          <a:lstStyle/>
          <a:p>
            <a:r>
              <a:rPr lang="cs-CZ" dirty="0">
                <a:solidFill>
                  <a:schemeClr val="tx1">
                    <a:lumMod val="50000"/>
                    <a:lumOff val="50000"/>
                  </a:schemeClr>
                </a:solidFill>
              </a:rPr>
              <a:t>raida@vut.cz</a:t>
            </a:r>
            <a:endParaRPr lang="sk-SK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12"/>
          </p:nvPr>
        </p:nvSpPr>
        <p:spPr>
          <a:xfrm>
            <a:off x="8100392" y="6480000"/>
            <a:ext cx="586408" cy="268139"/>
          </a:xfrm>
        </p:spPr>
        <p:txBody>
          <a:bodyPr/>
          <a:lstStyle/>
          <a:p>
            <a:fld id="{D86AE537-8D19-4AE7-8106-38E1909B856B}" type="slidenum">
              <a:rPr lang="sk-SK" smtClean="0"/>
              <a:pPr/>
              <a:t>23</a:t>
            </a:fld>
            <a:endParaRPr lang="sk-SK" dirty="0"/>
          </a:p>
        </p:txBody>
      </p:sp>
      <p:cxnSp>
        <p:nvCxnSpPr>
          <p:cNvPr id="8" name="Přímá spojnice 7"/>
          <p:cNvCxnSpPr/>
          <p:nvPr/>
        </p:nvCxnSpPr>
        <p:spPr>
          <a:xfrm>
            <a:off x="35496" y="900000"/>
            <a:ext cx="9073008" cy="0"/>
          </a:xfrm>
          <a:prstGeom prst="line">
            <a:avLst/>
          </a:prstGeom>
          <a:ln w="12700">
            <a:solidFill>
              <a:srgbClr val="DA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2 Marcador de contenido"/>
          <p:cNvSpPr txBox="1">
            <a:spLocks/>
          </p:cNvSpPr>
          <p:nvPr/>
        </p:nvSpPr>
        <p:spPr>
          <a:xfrm>
            <a:off x="360000" y="1260000"/>
            <a:ext cx="5976664" cy="46805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1200"/>
              </a:spcBef>
              <a:buNone/>
            </a:pPr>
            <a:r>
              <a:rPr lang="en-US" sz="2400" dirty="0"/>
              <a:t>4. Coupling matrix:</a:t>
            </a:r>
            <a:endParaRPr lang="en-US" sz="2400" dirty="0">
              <a:solidFill>
                <a:srgbClr val="DA0000"/>
              </a:solidFill>
            </a:endParaRP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graphicFrame>
        <p:nvGraphicFramePr>
          <p:cNvPr id="10" name="Objek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63430841"/>
              </p:ext>
            </p:extLst>
          </p:nvPr>
        </p:nvGraphicFramePr>
        <p:xfrm>
          <a:off x="3131840" y="1988840"/>
          <a:ext cx="2219325" cy="3200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38" r:id="rId4" imgW="2222500" imgH="3203575" progId="MSDraw">
                  <p:embed/>
                </p:oleObj>
              </mc:Choice>
              <mc:Fallback>
                <p:oleObj r:id="rId4" imgW="2222500" imgH="3203575" progId="MSDraw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31840" y="1988840"/>
                        <a:ext cx="2219325" cy="3200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62377784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40000" y="72000"/>
            <a:ext cx="8229600" cy="778098"/>
          </a:xfrm>
        </p:spPr>
        <p:txBody>
          <a:bodyPr>
            <a:normAutofit/>
          </a:bodyPr>
          <a:lstStyle/>
          <a:p>
            <a:pPr algn="l"/>
            <a:r>
              <a:rPr lang="en-US" sz="3600" b="1" dirty="0"/>
              <a:t>Maxwell: </a:t>
            </a:r>
            <a:r>
              <a:rPr lang="en-US" sz="3600" b="1" dirty="0">
                <a:solidFill>
                  <a:srgbClr val="DA0000"/>
                </a:solidFill>
              </a:rPr>
              <a:t>finite elements</a:t>
            </a:r>
          </a:p>
        </p:txBody>
      </p:sp>
      <p:pic>
        <p:nvPicPr>
          <p:cNvPr id="6" name="Zástupný symbol pro obsah 5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6021288"/>
            <a:ext cx="761905" cy="761905"/>
          </a:xfrm>
        </p:spPr>
      </p:pic>
      <p:sp>
        <p:nvSpPr>
          <p:cNvPr id="4" name="Zástupný symbol päty 3"/>
          <p:cNvSpPr>
            <a:spLocks noGrp="1"/>
          </p:cNvSpPr>
          <p:nvPr>
            <p:ph type="ftr" sz="quarter" idx="11"/>
          </p:nvPr>
        </p:nvSpPr>
        <p:spPr>
          <a:xfrm>
            <a:off x="3347864" y="6480000"/>
            <a:ext cx="2304256" cy="268139"/>
          </a:xfrm>
        </p:spPr>
        <p:txBody>
          <a:bodyPr/>
          <a:lstStyle/>
          <a:p>
            <a:r>
              <a:rPr lang="cs-CZ" dirty="0">
                <a:solidFill>
                  <a:schemeClr val="tx1">
                    <a:lumMod val="50000"/>
                    <a:lumOff val="50000"/>
                  </a:schemeClr>
                </a:solidFill>
              </a:rPr>
              <a:t>raida@vut.cz</a:t>
            </a:r>
            <a:endParaRPr lang="sk-SK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12"/>
          </p:nvPr>
        </p:nvSpPr>
        <p:spPr>
          <a:xfrm>
            <a:off x="8100392" y="6480000"/>
            <a:ext cx="586408" cy="268139"/>
          </a:xfrm>
        </p:spPr>
        <p:txBody>
          <a:bodyPr/>
          <a:lstStyle/>
          <a:p>
            <a:fld id="{D86AE537-8D19-4AE7-8106-38E1909B856B}" type="slidenum">
              <a:rPr lang="sk-SK" smtClean="0"/>
              <a:pPr/>
              <a:t>24</a:t>
            </a:fld>
            <a:endParaRPr lang="sk-SK" dirty="0"/>
          </a:p>
        </p:txBody>
      </p:sp>
      <p:cxnSp>
        <p:nvCxnSpPr>
          <p:cNvPr id="8" name="Přímá spojnice 7"/>
          <p:cNvCxnSpPr/>
          <p:nvPr/>
        </p:nvCxnSpPr>
        <p:spPr>
          <a:xfrm>
            <a:off x="35496" y="900000"/>
            <a:ext cx="9073008" cy="0"/>
          </a:xfrm>
          <a:prstGeom prst="line">
            <a:avLst/>
          </a:prstGeom>
          <a:ln w="12700">
            <a:solidFill>
              <a:srgbClr val="DA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2 Marcador de contenido"/>
          <p:cNvSpPr txBox="1">
            <a:spLocks/>
          </p:cNvSpPr>
          <p:nvPr/>
        </p:nvSpPr>
        <p:spPr>
          <a:xfrm>
            <a:off x="360000" y="1260000"/>
            <a:ext cx="5976664" cy="46805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1200"/>
              </a:spcBef>
              <a:buNone/>
            </a:pPr>
            <a:r>
              <a:rPr lang="en-US" sz="2400" dirty="0"/>
              <a:t>5. Coupling of isolated elements:</a:t>
            </a:r>
            <a:endParaRPr lang="en-US" sz="2400" dirty="0">
              <a:solidFill>
                <a:srgbClr val="DA0000"/>
              </a:solidFill>
            </a:endParaRPr>
          </a:p>
        </p:txBody>
      </p:sp>
      <p:sp>
        <p:nvSpPr>
          <p:cNvPr id="9" name="2 Marcador de contenido"/>
          <p:cNvSpPr txBox="1">
            <a:spLocks/>
          </p:cNvSpPr>
          <p:nvPr/>
        </p:nvSpPr>
        <p:spPr>
          <a:xfrm>
            <a:off x="360000" y="3294026"/>
            <a:ext cx="5976664" cy="46805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1200"/>
              </a:spcBef>
              <a:buNone/>
            </a:pPr>
            <a:r>
              <a:rPr lang="en-US" sz="2400" dirty="0"/>
              <a:t>6. Boundary conditions, matrix equation:</a:t>
            </a:r>
            <a:endParaRPr lang="en-US" sz="2400" dirty="0">
              <a:solidFill>
                <a:srgbClr val="DA0000"/>
              </a:solidFill>
            </a:endParaRP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graphicFrame>
        <p:nvGraphicFramePr>
          <p:cNvPr id="10" name="Objek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94703369"/>
              </p:ext>
            </p:extLst>
          </p:nvPr>
        </p:nvGraphicFramePr>
        <p:xfrm>
          <a:off x="3348332" y="1916832"/>
          <a:ext cx="1349375" cy="4333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67" name="Rovnice" r:id="rId4" imgW="749160" imgH="241200" progId="Equation.3">
                  <p:embed/>
                </p:oleObj>
              </mc:Choice>
              <mc:Fallback>
                <p:oleObj name="Rovnice" r:id="rId4" imgW="749160" imgH="241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48332" y="1916832"/>
                        <a:ext cx="1349375" cy="4333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k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82595656"/>
              </p:ext>
            </p:extLst>
          </p:nvPr>
        </p:nvGraphicFramePr>
        <p:xfrm>
          <a:off x="3348332" y="2420888"/>
          <a:ext cx="1417638" cy="4333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68" name="Rovnice" r:id="rId6" imgW="787320" imgH="241200" progId="Equation.3">
                  <p:embed/>
                </p:oleObj>
              </mc:Choice>
              <mc:Fallback>
                <p:oleObj name="Rovnice" r:id="rId6" imgW="787320" imgH="241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48332" y="2420888"/>
                        <a:ext cx="1417638" cy="4333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k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03141052"/>
              </p:ext>
            </p:extLst>
          </p:nvPr>
        </p:nvGraphicFramePr>
        <p:xfrm>
          <a:off x="3275856" y="4005064"/>
          <a:ext cx="1943100" cy="409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69" name="Rovnice" r:id="rId8" imgW="1079280" imgH="228600" progId="Equation.3">
                  <p:embed/>
                </p:oleObj>
              </mc:Choice>
              <mc:Fallback>
                <p:oleObj name="Rovnice" r:id="rId8" imgW="107928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75856" y="4005064"/>
                        <a:ext cx="1943100" cy="409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1870158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40000" y="72000"/>
            <a:ext cx="8229600" cy="778098"/>
          </a:xfrm>
        </p:spPr>
        <p:txBody>
          <a:bodyPr>
            <a:normAutofit/>
          </a:bodyPr>
          <a:lstStyle/>
          <a:p>
            <a:pPr algn="l"/>
            <a:r>
              <a:rPr lang="en-US" sz="3600" b="1" dirty="0"/>
              <a:t>Summary</a:t>
            </a:r>
            <a:endParaRPr lang="en-US" sz="3600" b="1" dirty="0">
              <a:solidFill>
                <a:srgbClr val="FF0000"/>
              </a:solidFill>
            </a:endParaRPr>
          </a:p>
        </p:txBody>
      </p:sp>
      <p:pic>
        <p:nvPicPr>
          <p:cNvPr id="6" name="Zástupný symbol pro obsah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6021288"/>
            <a:ext cx="761905" cy="761905"/>
          </a:xfrm>
        </p:spPr>
      </p:pic>
      <p:sp>
        <p:nvSpPr>
          <p:cNvPr id="4" name="Zástupný symbol päty 3"/>
          <p:cNvSpPr>
            <a:spLocks noGrp="1"/>
          </p:cNvSpPr>
          <p:nvPr>
            <p:ph type="ftr" sz="quarter" idx="11"/>
          </p:nvPr>
        </p:nvSpPr>
        <p:spPr>
          <a:xfrm>
            <a:off x="3347864" y="6480000"/>
            <a:ext cx="2304256" cy="268139"/>
          </a:xfrm>
        </p:spPr>
        <p:txBody>
          <a:bodyPr/>
          <a:lstStyle/>
          <a:p>
            <a:r>
              <a:rPr lang="cs-CZ" dirty="0">
                <a:solidFill>
                  <a:schemeClr val="tx1">
                    <a:lumMod val="50000"/>
                    <a:lumOff val="50000"/>
                  </a:schemeClr>
                </a:solidFill>
              </a:rPr>
              <a:t>raida@vut.cz</a:t>
            </a:r>
            <a:endParaRPr lang="sk-SK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12"/>
          </p:nvPr>
        </p:nvSpPr>
        <p:spPr>
          <a:xfrm>
            <a:off x="8100392" y="6480000"/>
            <a:ext cx="586408" cy="268139"/>
          </a:xfrm>
        </p:spPr>
        <p:txBody>
          <a:bodyPr/>
          <a:lstStyle/>
          <a:p>
            <a:fld id="{D86AE537-8D19-4AE7-8106-38E1909B856B}" type="slidenum">
              <a:rPr lang="sk-SK" smtClean="0"/>
              <a:pPr/>
              <a:t>25</a:t>
            </a:fld>
            <a:endParaRPr lang="sk-SK" dirty="0"/>
          </a:p>
        </p:txBody>
      </p:sp>
      <p:cxnSp>
        <p:nvCxnSpPr>
          <p:cNvPr id="8" name="Přímá spojnice 7"/>
          <p:cNvCxnSpPr/>
          <p:nvPr/>
        </p:nvCxnSpPr>
        <p:spPr>
          <a:xfrm>
            <a:off x="35496" y="900000"/>
            <a:ext cx="9073008" cy="0"/>
          </a:xfrm>
          <a:prstGeom prst="line">
            <a:avLst/>
          </a:prstGeom>
          <a:ln w="12700">
            <a:solidFill>
              <a:srgbClr val="DA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 Box 12"/>
          <p:cNvSpPr txBox="1">
            <a:spLocks noChangeArrowheads="1"/>
          </p:cNvSpPr>
          <p:nvPr/>
        </p:nvSpPr>
        <p:spPr bwMode="auto">
          <a:xfrm>
            <a:off x="216000" y="1440000"/>
            <a:ext cx="8532464" cy="38472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457200" indent="-4572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360000" indent="-360000" eaLnBrk="1" hangingPunct="1">
              <a:spcBef>
                <a:spcPts val="1200"/>
              </a:spcBef>
              <a:buFont typeface="Wingdings" pitchFamily="2" charset="2"/>
              <a:buChar char="§"/>
            </a:pPr>
            <a:r>
              <a:rPr lang="en-US" altLang="cs-CZ" sz="2800" dirty="0">
                <a:latin typeface="+mn-lt"/>
                <a:sym typeface="Symbol" pitchFamily="18" charset="2"/>
              </a:rPr>
              <a:t>Description of wave phenomena by Maxwell equations</a:t>
            </a:r>
            <a:br>
              <a:rPr lang="en-US" altLang="cs-CZ" sz="2800" dirty="0">
                <a:latin typeface="+mn-lt"/>
                <a:sym typeface="Symbol" pitchFamily="18" charset="2"/>
              </a:rPr>
            </a:br>
            <a:r>
              <a:rPr lang="en-US" altLang="cs-CZ" sz="2800" dirty="0">
                <a:latin typeface="+mn-lt"/>
                <a:sym typeface="Symbol" pitchFamily="18" charset="2"/>
              </a:rPr>
              <a:t>in the differential form</a:t>
            </a:r>
          </a:p>
          <a:p>
            <a:pPr marL="360000" indent="-360000" eaLnBrk="1" hangingPunct="1">
              <a:spcBef>
                <a:spcPts val="1200"/>
              </a:spcBef>
              <a:buFont typeface="Wingdings" pitchFamily="2" charset="2"/>
              <a:buChar char="§"/>
            </a:pPr>
            <a:r>
              <a:rPr lang="en-US" altLang="cs-CZ" sz="2800" dirty="0">
                <a:latin typeface="+mn-lt"/>
                <a:sym typeface="Symbol" pitchFamily="18" charset="2"/>
              </a:rPr>
              <a:t>Finite differences:</a:t>
            </a:r>
            <a:br>
              <a:rPr lang="en-US" altLang="cs-CZ" sz="2800" dirty="0">
                <a:latin typeface="+mn-lt"/>
                <a:sym typeface="Symbol" pitchFamily="18" charset="2"/>
              </a:rPr>
            </a:br>
            <a:r>
              <a:rPr lang="en-US" altLang="cs-CZ" sz="2800" dirty="0">
                <a:latin typeface="+mn-lt"/>
                <a:sym typeface="Symbol" pitchFamily="18" charset="2"/>
              </a:rPr>
              <a:t>solution represented by nodal values</a:t>
            </a:r>
            <a:br>
              <a:rPr lang="en-US" altLang="cs-CZ" sz="2800" dirty="0">
                <a:latin typeface="+mn-lt"/>
                <a:sym typeface="Symbol" pitchFamily="18" charset="2"/>
              </a:rPr>
            </a:br>
            <a:r>
              <a:rPr lang="en-US" altLang="cs-CZ" sz="2800" dirty="0">
                <a:solidFill>
                  <a:srgbClr val="DA0000"/>
                </a:solidFill>
                <a:latin typeface="+mn-lt"/>
                <a:sym typeface="Symbol" pitchFamily="18" charset="2"/>
              </a:rPr>
              <a:t>CST</a:t>
            </a:r>
          </a:p>
          <a:p>
            <a:pPr marL="360000" indent="-360000" eaLnBrk="1" hangingPunct="1">
              <a:spcBef>
                <a:spcPts val="1200"/>
              </a:spcBef>
              <a:buFont typeface="Wingdings" pitchFamily="2" charset="2"/>
              <a:buChar char="§"/>
            </a:pPr>
            <a:r>
              <a:rPr lang="en-US" altLang="cs-CZ" sz="2800" dirty="0">
                <a:latin typeface="+mn-lt"/>
              </a:rPr>
              <a:t>Finite elements:</a:t>
            </a:r>
            <a:br>
              <a:rPr lang="en-US" altLang="cs-CZ" sz="2800" dirty="0">
                <a:latin typeface="+mn-lt"/>
              </a:rPr>
            </a:br>
            <a:r>
              <a:rPr lang="en-US" altLang="cs-CZ" sz="2800" dirty="0">
                <a:latin typeface="+mn-lt"/>
              </a:rPr>
              <a:t>solution represented by a polynomial approximation</a:t>
            </a:r>
            <a:br>
              <a:rPr lang="en-US" altLang="cs-CZ" sz="2800" dirty="0">
                <a:latin typeface="+mn-lt"/>
              </a:rPr>
            </a:br>
            <a:r>
              <a:rPr lang="en-US" altLang="cs-CZ" sz="2800" dirty="0">
                <a:solidFill>
                  <a:srgbClr val="DA0000"/>
                </a:solidFill>
                <a:latin typeface="+mn-lt"/>
              </a:rPr>
              <a:t>HFSS</a:t>
            </a:r>
          </a:p>
        </p:txBody>
      </p:sp>
    </p:spTree>
    <p:extLst>
      <p:ext uri="{BB962C8B-B14F-4D97-AF65-F5344CB8AC3E}">
        <p14:creationId xmlns:p14="http://schemas.microsoft.com/office/powerpoint/2010/main" val="22838417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40000" y="72000"/>
            <a:ext cx="8229600" cy="778098"/>
          </a:xfrm>
        </p:spPr>
        <p:txBody>
          <a:bodyPr>
            <a:normAutofit/>
          </a:bodyPr>
          <a:lstStyle/>
          <a:p>
            <a:pPr algn="l"/>
            <a:r>
              <a:rPr lang="en-US" sz="3600" b="1" dirty="0"/>
              <a:t>Electromagnetic wave</a:t>
            </a:r>
            <a:endParaRPr lang="en-US" sz="3600" b="1" dirty="0">
              <a:solidFill>
                <a:srgbClr val="FF0000"/>
              </a:solidFill>
            </a:endParaRPr>
          </a:p>
        </p:txBody>
      </p:sp>
      <p:pic>
        <p:nvPicPr>
          <p:cNvPr id="6" name="Zástupný symbol pro obsah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6021288"/>
            <a:ext cx="761905" cy="761905"/>
          </a:xfrm>
        </p:spPr>
      </p:pic>
      <p:sp>
        <p:nvSpPr>
          <p:cNvPr id="4" name="Zástupný symbol päty 3"/>
          <p:cNvSpPr>
            <a:spLocks noGrp="1"/>
          </p:cNvSpPr>
          <p:nvPr>
            <p:ph type="ftr" sz="quarter" idx="11"/>
          </p:nvPr>
        </p:nvSpPr>
        <p:spPr>
          <a:xfrm>
            <a:off x="3347864" y="6480000"/>
            <a:ext cx="2304256" cy="268139"/>
          </a:xfrm>
        </p:spPr>
        <p:txBody>
          <a:bodyPr/>
          <a:lstStyle/>
          <a:p>
            <a:r>
              <a:rPr lang="cs-CZ" dirty="0">
                <a:solidFill>
                  <a:schemeClr val="tx1">
                    <a:lumMod val="50000"/>
                    <a:lumOff val="50000"/>
                  </a:schemeClr>
                </a:solidFill>
              </a:rPr>
              <a:t>raida@vut.cz</a:t>
            </a:r>
            <a:endParaRPr lang="sk-SK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12"/>
          </p:nvPr>
        </p:nvSpPr>
        <p:spPr>
          <a:xfrm>
            <a:off x="8100392" y="6480000"/>
            <a:ext cx="586408" cy="268139"/>
          </a:xfrm>
        </p:spPr>
        <p:txBody>
          <a:bodyPr/>
          <a:lstStyle/>
          <a:p>
            <a:fld id="{D86AE537-8D19-4AE7-8106-38E1909B856B}" type="slidenum">
              <a:rPr lang="sk-SK" smtClean="0"/>
              <a:pPr/>
              <a:t>3</a:t>
            </a:fld>
            <a:endParaRPr lang="sk-SK" dirty="0"/>
          </a:p>
        </p:txBody>
      </p:sp>
      <p:cxnSp>
        <p:nvCxnSpPr>
          <p:cNvPr id="8" name="Přímá spojnice 7"/>
          <p:cNvCxnSpPr/>
          <p:nvPr/>
        </p:nvCxnSpPr>
        <p:spPr>
          <a:xfrm>
            <a:off x="35496" y="900000"/>
            <a:ext cx="9073008" cy="0"/>
          </a:xfrm>
          <a:prstGeom prst="line">
            <a:avLst/>
          </a:prstGeom>
          <a:ln w="12700">
            <a:solidFill>
              <a:srgbClr val="DA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255838"/>
            <a:ext cx="5084763" cy="327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4206" y="1273175"/>
            <a:ext cx="3289300" cy="4252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 Box 9"/>
          <p:cNvSpPr txBox="1">
            <a:spLocks noChangeArrowheads="1"/>
          </p:cNvSpPr>
          <p:nvPr/>
        </p:nvSpPr>
        <p:spPr bwMode="auto">
          <a:xfrm>
            <a:off x="5791200" y="5622925"/>
            <a:ext cx="3135313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361950" indent="-361950" eaLnBrk="0" hangingPunct="0">
              <a:defRPr sz="4400">
                <a:solidFill>
                  <a:schemeClr val="bg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4400">
                <a:solidFill>
                  <a:schemeClr val="bg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4400">
                <a:solidFill>
                  <a:schemeClr val="bg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4400">
                <a:solidFill>
                  <a:schemeClr val="bg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4400">
                <a:solidFill>
                  <a:schemeClr val="bg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Times New Roman" pitchFamily="18" charset="0"/>
              </a:defRPr>
            </a:lvl9pPr>
          </a:lstStyle>
          <a:p>
            <a:pPr marL="0" indent="0" algn="ctr" eaLnBrk="1" hangingPunct="1">
              <a:spcAft>
                <a:spcPts val="0"/>
              </a:spcAft>
              <a:buFont typeface="Wingdings" pitchFamily="2" charset="2"/>
              <a:buNone/>
            </a:pPr>
            <a:r>
              <a:rPr lang="en-US" altLang="cs-CZ" sz="2400" b="1" dirty="0">
                <a:solidFill>
                  <a:srgbClr val="DA0000"/>
                </a:solidFill>
                <a:latin typeface="+mn-lt"/>
              </a:rPr>
              <a:t>1887</a:t>
            </a:r>
            <a:br>
              <a:rPr lang="en-US" altLang="cs-CZ" sz="2400" dirty="0">
                <a:solidFill>
                  <a:schemeClr val="tx1"/>
                </a:solidFill>
                <a:latin typeface="+mn-lt"/>
              </a:rPr>
            </a:br>
            <a:r>
              <a:rPr lang="en-US" altLang="cs-CZ" sz="2400" dirty="0">
                <a:solidFill>
                  <a:schemeClr val="tx1"/>
                </a:solidFill>
                <a:latin typeface="+mn-lt"/>
              </a:rPr>
              <a:t>Heinrich Rudolf Hertz</a:t>
            </a:r>
            <a:r>
              <a:rPr lang="cs-CZ" altLang="cs-CZ" sz="2400" dirty="0">
                <a:solidFill>
                  <a:schemeClr val="tx1"/>
                </a:solidFill>
                <a:latin typeface="+mn-lt"/>
              </a:rPr>
              <a:t> </a:t>
            </a:r>
            <a:endParaRPr lang="en-US" altLang="cs-CZ" sz="24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1" name="Text Box 9"/>
          <p:cNvSpPr txBox="1">
            <a:spLocks noChangeArrowheads="1"/>
          </p:cNvSpPr>
          <p:nvPr/>
        </p:nvSpPr>
        <p:spPr bwMode="auto">
          <a:xfrm>
            <a:off x="490987" y="1273175"/>
            <a:ext cx="3135313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361950" indent="-361950" eaLnBrk="0" hangingPunct="0">
              <a:defRPr sz="4400">
                <a:solidFill>
                  <a:schemeClr val="bg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4400">
                <a:solidFill>
                  <a:schemeClr val="bg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4400">
                <a:solidFill>
                  <a:schemeClr val="bg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4400">
                <a:solidFill>
                  <a:schemeClr val="bg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4400">
                <a:solidFill>
                  <a:schemeClr val="bg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Times New Roman" pitchFamily="18" charset="0"/>
              </a:defRPr>
            </a:lvl9pPr>
          </a:lstStyle>
          <a:p>
            <a:pPr marL="0" indent="0" eaLnBrk="1" hangingPunct="1">
              <a:spcAft>
                <a:spcPts val="0"/>
              </a:spcAft>
              <a:buFont typeface="Wingdings" pitchFamily="2" charset="2"/>
              <a:buNone/>
            </a:pPr>
            <a:r>
              <a:rPr lang="en-US" altLang="cs-CZ" sz="2400" dirty="0">
                <a:solidFill>
                  <a:srgbClr val="DA0000"/>
                </a:solidFill>
                <a:latin typeface="+mn-lt"/>
              </a:rPr>
              <a:t>Wireless transmission</a:t>
            </a:r>
            <a:br>
              <a:rPr lang="en-US" altLang="cs-CZ" sz="2400" dirty="0">
                <a:solidFill>
                  <a:srgbClr val="DA0000"/>
                </a:solidFill>
                <a:latin typeface="+mn-lt"/>
              </a:rPr>
            </a:br>
            <a:r>
              <a:rPr lang="en-US" altLang="cs-CZ" sz="2400" dirty="0">
                <a:solidFill>
                  <a:srgbClr val="DA0000"/>
                </a:solidFill>
                <a:latin typeface="+mn-lt"/>
              </a:rPr>
              <a:t>of information</a:t>
            </a:r>
          </a:p>
        </p:txBody>
      </p:sp>
    </p:spTree>
    <p:extLst>
      <p:ext uri="{BB962C8B-B14F-4D97-AF65-F5344CB8AC3E}">
        <p14:creationId xmlns:p14="http://schemas.microsoft.com/office/powerpoint/2010/main" val="1550273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40000" y="72000"/>
            <a:ext cx="8229600" cy="778098"/>
          </a:xfrm>
        </p:spPr>
        <p:txBody>
          <a:bodyPr>
            <a:normAutofit/>
          </a:bodyPr>
          <a:lstStyle/>
          <a:p>
            <a:pPr algn="l"/>
            <a:r>
              <a:rPr lang="en-US" sz="3600" b="1" dirty="0"/>
              <a:t>Electromagnetic wave</a:t>
            </a:r>
            <a:endParaRPr lang="en-US" sz="3600" b="1" dirty="0">
              <a:solidFill>
                <a:srgbClr val="FF0000"/>
              </a:solidFill>
            </a:endParaRPr>
          </a:p>
        </p:txBody>
      </p:sp>
      <p:pic>
        <p:nvPicPr>
          <p:cNvPr id="6" name="Zástupný symbol pro obsah 5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6021288"/>
            <a:ext cx="761905" cy="761905"/>
          </a:xfrm>
        </p:spPr>
      </p:pic>
      <p:sp>
        <p:nvSpPr>
          <p:cNvPr id="4" name="Zástupný symbol päty 3"/>
          <p:cNvSpPr>
            <a:spLocks noGrp="1"/>
          </p:cNvSpPr>
          <p:nvPr>
            <p:ph type="ftr" sz="quarter" idx="11"/>
          </p:nvPr>
        </p:nvSpPr>
        <p:spPr>
          <a:xfrm>
            <a:off x="3347864" y="6480000"/>
            <a:ext cx="2304256" cy="268139"/>
          </a:xfrm>
        </p:spPr>
        <p:txBody>
          <a:bodyPr/>
          <a:lstStyle/>
          <a:p>
            <a:r>
              <a:rPr lang="cs-CZ" dirty="0">
                <a:solidFill>
                  <a:schemeClr val="tx1">
                    <a:lumMod val="50000"/>
                    <a:lumOff val="50000"/>
                  </a:schemeClr>
                </a:solidFill>
              </a:rPr>
              <a:t>raida@vut.cz</a:t>
            </a:r>
            <a:endParaRPr lang="sk-SK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12"/>
          </p:nvPr>
        </p:nvSpPr>
        <p:spPr>
          <a:xfrm>
            <a:off x="8100392" y="6480000"/>
            <a:ext cx="586408" cy="268139"/>
          </a:xfrm>
        </p:spPr>
        <p:txBody>
          <a:bodyPr/>
          <a:lstStyle/>
          <a:p>
            <a:fld id="{D86AE537-8D19-4AE7-8106-38E1909B856B}" type="slidenum">
              <a:rPr lang="sk-SK" smtClean="0"/>
              <a:pPr/>
              <a:t>4</a:t>
            </a:fld>
            <a:endParaRPr lang="sk-SK" dirty="0"/>
          </a:p>
        </p:txBody>
      </p:sp>
      <p:cxnSp>
        <p:nvCxnSpPr>
          <p:cNvPr id="8" name="Přímá spojnice 7"/>
          <p:cNvCxnSpPr/>
          <p:nvPr/>
        </p:nvCxnSpPr>
        <p:spPr>
          <a:xfrm>
            <a:off x="35496" y="900000"/>
            <a:ext cx="9073008" cy="0"/>
          </a:xfrm>
          <a:prstGeom prst="line">
            <a:avLst/>
          </a:prstGeom>
          <a:ln w="12700">
            <a:solidFill>
              <a:srgbClr val="DA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2 Marcador de contenido"/>
          <p:cNvSpPr txBox="1">
            <a:spLocks/>
          </p:cNvSpPr>
          <p:nvPr/>
        </p:nvSpPr>
        <p:spPr>
          <a:xfrm>
            <a:off x="4211960" y="1124883"/>
            <a:ext cx="4680520" cy="4946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1200"/>
              </a:spcBef>
              <a:buNone/>
            </a:pPr>
            <a:r>
              <a:rPr lang="en-US" sz="2400" dirty="0"/>
              <a:t>Alternate current </a:t>
            </a:r>
            <a:r>
              <a:rPr lang="en-US" sz="2400" dirty="0">
                <a:sym typeface="Symbol"/>
              </a:rPr>
              <a:t> magnetic field</a:t>
            </a:r>
            <a:endParaRPr lang="en-US" sz="2400" dirty="0"/>
          </a:p>
        </p:txBody>
      </p:sp>
      <p:pic>
        <p:nvPicPr>
          <p:cNvPr id="12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332000"/>
            <a:ext cx="3241768" cy="360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 Box 11"/>
          <p:cNvSpPr txBox="1">
            <a:spLocks noChangeArrowheads="1"/>
          </p:cNvSpPr>
          <p:nvPr/>
        </p:nvSpPr>
        <p:spPr bwMode="auto">
          <a:xfrm>
            <a:off x="611560" y="5195299"/>
            <a:ext cx="3241767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361950" indent="-36195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541338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Aft>
                <a:spcPct val="50000"/>
              </a:spcAft>
              <a:buFont typeface="Wingdings" pitchFamily="2" charset="2"/>
              <a:buNone/>
            </a:pPr>
            <a:r>
              <a:rPr lang="en-US" altLang="cs-CZ" dirty="0">
                <a:latin typeface="+mn-lt"/>
              </a:rPr>
              <a:t>André-Marie Ampère</a:t>
            </a:r>
          </a:p>
        </p:txBody>
      </p:sp>
      <p:graphicFrame>
        <p:nvGraphicFramePr>
          <p:cNvPr id="14" name="Objek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08596825"/>
              </p:ext>
            </p:extLst>
          </p:nvPr>
        </p:nvGraphicFramePr>
        <p:xfrm>
          <a:off x="4846447" y="4198364"/>
          <a:ext cx="3354388" cy="781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9" name="Equation" r:id="rId5" imgW="1676160" imgH="393480" progId="Equation.3">
                  <p:embed/>
                </p:oleObj>
              </mc:Choice>
              <mc:Fallback>
                <p:oleObj name="Equation" r:id="rId5" imgW="1676160" imgH="393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46447" y="4198364"/>
                        <a:ext cx="3354388" cy="7810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5" name="Obrázek 1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1835460"/>
            <a:ext cx="3458094" cy="2161310"/>
          </a:xfrm>
          <a:prstGeom prst="rect">
            <a:avLst/>
          </a:prstGeom>
        </p:spPr>
      </p:pic>
      <p:cxnSp>
        <p:nvCxnSpPr>
          <p:cNvPr id="20" name="Přímá spojnice se šipkou 19"/>
          <p:cNvCxnSpPr/>
          <p:nvPr/>
        </p:nvCxnSpPr>
        <p:spPr>
          <a:xfrm flipH="1" flipV="1">
            <a:off x="5355941" y="4869160"/>
            <a:ext cx="17500" cy="368431"/>
          </a:xfrm>
          <a:prstGeom prst="straightConnector1">
            <a:avLst/>
          </a:prstGeom>
          <a:ln w="12700">
            <a:solidFill>
              <a:srgbClr val="DA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Přímá spojnice se šipkou 20"/>
          <p:cNvCxnSpPr/>
          <p:nvPr/>
        </p:nvCxnSpPr>
        <p:spPr>
          <a:xfrm flipV="1">
            <a:off x="7605689" y="4869160"/>
            <a:ext cx="0" cy="368431"/>
          </a:xfrm>
          <a:prstGeom prst="straightConnector1">
            <a:avLst/>
          </a:prstGeom>
          <a:ln w="12700">
            <a:solidFill>
              <a:srgbClr val="DA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ovéPole 21"/>
          <p:cNvSpPr txBox="1"/>
          <p:nvPr/>
        </p:nvSpPr>
        <p:spPr>
          <a:xfrm>
            <a:off x="4125421" y="5194394"/>
            <a:ext cx="223224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DA0000"/>
                </a:solidFill>
              </a:rPr>
              <a:t>magnetic field</a:t>
            </a:r>
            <a:br>
              <a:rPr lang="en-US" sz="2400" dirty="0">
                <a:solidFill>
                  <a:srgbClr val="DA0000"/>
                </a:solidFill>
              </a:rPr>
            </a:br>
            <a:r>
              <a:rPr lang="en-US" sz="2400" dirty="0">
                <a:solidFill>
                  <a:srgbClr val="DA0000"/>
                </a:solidFill>
              </a:rPr>
              <a:t>intensity</a:t>
            </a:r>
            <a:br>
              <a:rPr lang="en-US" sz="2400" dirty="0">
                <a:solidFill>
                  <a:srgbClr val="DA0000"/>
                </a:solidFill>
              </a:rPr>
            </a:br>
            <a:r>
              <a:rPr lang="en-US" sz="2400" dirty="0">
                <a:solidFill>
                  <a:srgbClr val="DA0000"/>
                </a:solidFill>
              </a:rPr>
              <a:t>[A/m]</a:t>
            </a:r>
          </a:p>
        </p:txBody>
      </p:sp>
      <p:sp>
        <p:nvSpPr>
          <p:cNvPr id="23" name="TextovéPole 22"/>
          <p:cNvSpPr txBox="1"/>
          <p:nvPr/>
        </p:nvSpPr>
        <p:spPr>
          <a:xfrm>
            <a:off x="6523641" y="5195299"/>
            <a:ext cx="223224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DA0000"/>
                </a:solidFill>
              </a:rPr>
              <a:t>electric field</a:t>
            </a:r>
            <a:br>
              <a:rPr lang="en-US" sz="2400" dirty="0">
                <a:solidFill>
                  <a:srgbClr val="DA0000"/>
                </a:solidFill>
              </a:rPr>
            </a:br>
            <a:r>
              <a:rPr lang="en-US" sz="2400" dirty="0">
                <a:solidFill>
                  <a:srgbClr val="DA0000"/>
                </a:solidFill>
              </a:rPr>
              <a:t>intensity</a:t>
            </a:r>
            <a:br>
              <a:rPr lang="en-US" sz="2400" dirty="0">
                <a:solidFill>
                  <a:srgbClr val="DA0000"/>
                </a:solidFill>
              </a:rPr>
            </a:br>
            <a:r>
              <a:rPr lang="en-US" sz="2400" dirty="0">
                <a:solidFill>
                  <a:srgbClr val="DA0000"/>
                </a:solidFill>
              </a:rPr>
              <a:t>[V/m]</a:t>
            </a:r>
          </a:p>
        </p:txBody>
      </p:sp>
    </p:spTree>
    <p:extLst>
      <p:ext uri="{BB962C8B-B14F-4D97-AF65-F5344CB8AC3E}">
        <p14:creationId xmlns:p14="http://schemas.microsoft.com/office/powerpoint/2010/main" val="13893465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40000" y="72000"/>
            <a:ext cx="8229600" cy="778098"/>
          </a:xfrm>
        </p:spPr>
        <p:txBody>
          <a:bodyPr>
            <a:normAutofit/>
          </a:bodyPr>
          <a:lstStyle/>
          <a:p>
            <a:pPr algn="l"/>
            <a:r>
              <a:rPr lang="en-US" sz="3600" b="1" dirty="0"/>
              <a:t>Electromagnetic wave</a:t>
            </a:r>
            <a:endParaRPr lang="en-US" sz="3600" b="1" dirty="0">
              <a:solidFill>
                <a:srgbClr val="FF0000"/>
              </a:solidFill>
            </a:endParaRPr>
          </a:p>
        </p:txBody>
      </p:sp>
      <p:pic>
        <p:nvPicPr>
          <p:cNvPr id="6" name="Zástupný symbol pro obsah 5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6021288"/>
            <a:ext cx="761905" cy="761905"/>
          </a:xfrm>
        </p:spPr>
      </p:pic>
      <p:sp>
        <p:nvSpPr>
          <p:cNvPr id="4" name="Zástupný symbol päty 3"/>
          <p:cNvSpPr>
            <a:spLocks noGrp="1"/>
          </p:cNvSpPr>
          <p:nvPr>
            <p:ph type="ftr" sz="quarter" idx="11"/>
          </p:nvPr>
        </p:nvSpPr>
        <p:spPr>
          <a:xfrm>
            <a:off x="3347864" y="6480000"/>
            <a:ext cx="2304256" cy="268139"/>
          </a:xfrm>
        </p:spPr>
        <p:txBody>
          <a:bodyPr/>
          <a:lstStyle/>
          <a:p>
            <a:r>
              <a:rPr lang="cs-CZ" dirty="0">
                <a:solidFill>
                  <a:schemeClr val="tx1">
                    <a:lumMod val="50000"/>
                    <a:lumOff val="50000"/>
                  </a:schemeClr>
                </a:solidFill>
              </a:rPr>
              <a:t>raida@vut.cz</a:t>
            </a:r>
            <a:endParaRPr lang="sk-SK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12"/>
          </p:nvPr>
        </p:nvSpPr>
        <p:spPr>
          <a:xfrm>
            <a:off x="8100392" y="6480000"/>
            <a:ext cx="586408" cy="268139"/>
          </a:xfrm>
        </p:spPr>
        <p:txBody>
          <a:bodyPr/>
          <a:lstStyle/>
          <a:p>
            <a:fld id="{D86AE537-8D19-4AE7-8106-38E1909B856B}" type="slidenum">
              <a:rPr lang="sk-SK" smtClean="0"/>
              <a:pPr/>
              <a:t>5</a:t>
            </a:fld>
            <a:endParaRPr lang="sk-SK" dirty="0"/>
          </a:p>
        </p:txBody>
      </p:sp>
      <p:cxnSp>
        <p:nvCxnSpPr>
          <p:cNvPr id="8" name="Přímá spojnice 7"/>
          <p:cNvCxnSpPr/>
          <p:nvPr/>
        </p:nvCxnSpPr>
        <p:spPr>
          <a:xfrm>
            <a:off x="35496" y="900000"/>
            <a:ext cx="9073008" cy="0"/>
          </a:xfrm>
          <a:prstGeom prst="line">
            <a:avLst/>
          </a:prstGeom>
          <a:ln w="12700">
            <a:solidFill>
              <a:srgbClr val="DA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7" name="Objek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7419762"/>
              </p:ext>
            </p:extLst>
          </p:nvPr>
        </p:nvGraphicFramePr>
        <p:xfrm>
          <a:off x="838200" y="4648200"/>
          <a:ext cx="3354388" cy="781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3" name="Equation" r:id="rId4" imgW="1676160" imgH="393480" progId="Equation.3">
                  <p:embed/>
                </p:oleObj>
              </mc:Choice>
              <mc:Fallback>
                <p:oleObj name="Equation" r:id="rId4" imgW="1676160" imgH="393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8200" y="4648200"/>
                        <a:ext cx="3354388" cy="7810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9" name="Obrázek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6100" y="1981200"/>
            <a:ext cx="3458094" cy="2161310"/>
          </a:xfrm>
          <a:prstGeom prst="rect">
            <a:avLst/>
          </a:prstGeom>
        </p:spPr>
      </p:pic>
      <p:pic>
        <p:nvPicPr>
          <p:cNvPr id="10" name="Picture 2" descr="http://www.seguro.cz/picture/large/201102102324341808833115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5182" y="1752602"/>
            <a:ext cx="4191000" cy="36409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985954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40000" y="72000"/>
            <a:ext cx="8229600" cy="778098"/>
          </a:xfrm>
        </p:spPr>
        <p:txBody>
          <a:bodyPr>
            <a:normAutofit/>
          </a:bodyPr>
          <a:lstStyle/>
          <a:p>
            <a:pPr algn="l"/>
            <a:r>
              <a:rPr lang="en-US" sz="3600" b="1" dirty="0"/>
              <a:t>Electromagnetic wave</a:t>
            </a:r>
            <a:endParaRPr lang="en-US" sz="3600" b="1" dirty="0">
              <a:solidFill>
                <a:srgbClr val="FF0000"/>
              </a:solidFill>
            </a:endParaRPr>
          </a:p>
        </p:txBody>
      </p:sp>
      <p:sp>
        <p:nvSpPr>
          <p:cNvPr id="4" name="Zástupný symbol päty 3"/>
          <p:cNvSpPr>
            <a:spLocks noGrp="1"/>
          </p:cNvSpPr>
          <p:nvPr>
            <p:ph type="ftr" sz="quarter" idx="11"/>
          </p:nvPr>
        </p:nvSpPr>
        <p:spPr>
          <a:xfrm>
            <a:off x="3347864" y="6480000"/>
            <a:ext cx="2304256" cy="268139"/>
          </a:xfrm>
        </p:spPr>
        <p:txBody>
          <a:bodyPr/>
          <a:lstStyle/>
          <a:p>
            <a:r>
              <a:rPr lang="cs-CZ" dirty="0">
                <a:solidFill>
                  <a:schemeClr val="tx1">
                    <a:lumMod val="50000"/>
                    <a:lumOff val="50000"/>
                  </a:schemeClr>
                </a:solidFill>
              </a:rPr>
              <a:t>raida@vut.cz</a:t>
            </a:r>
            <a:endParaRPr lang="sk-SK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12"/>
          </p:nvPr>
        </p:nvSpPr>
        <p:spPr>
          <a:xfrm>
            <a:off x="8100392" y="6480000"/>
            <a:ext cx="586408" cy="268139"/>
          </a:xfrm>
        </p:spPr>
        <p:txBody>
          <a:bodyPr/>
          <a:lstStyle/>
          <a:p>
            <a:fld id="{D86AE537-8D19-4AE7-8106-38E1909B856B}" type="slidenum">
              <a:rPr lang="sk-SK" smtClean="0"/>
              <a:pPr/>
              <a:t>6</a:t>
            </a:fld>
            <a:endParaRPr lang="sk-SK" dirty="0"/>
          </a:p>
        </p:txBody>
      </p:sp>
      <p:cxnSp>
        <p:nvCxnSpPr>
          <p:cNvPr id="8" name="Přímá spojnice 7"/>
          <p:cNvCxnSpPr/>
          <p:nvPr/>
        </p:nvCxnSpPr>
        <p:spPr>
          <a:xfrm>
            <a:off x="35496" y="900000"/>
            <a:ext cx="9073008" cy="0"/>
          </a:xfrm>
          <a:prstGeom prst="line">
            <a:avLst/>
          </a:prstGeom>
          <a:ln w="12700">
            <a:solidFill>
              <a:srgbClr val="DA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Obrázek 3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000" y="2304000"/>
            <a:ext cx="8832850" cy="4227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Obrázek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980728"/>
            <a:ext cx="3936000" cy="1986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Obdélník 2"/>
          <p:cNvSpPr/>
          <p:nvPr/>
        </p:nvSpPr>
        <p:spPr>
          <a:xfrm>
            <a:off x="180000" y="5517232"/>
            <a:ext cx="1295656" cy="115212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pic>
        <p:nvPicPr>
          <p:cNvPr id="6" name="Zástupný symbol pro obsah 5"/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6021288"/>
            <a:ext cx="761905" cy="761905"/>
          </a:xfrm>
        </p:spPr>
      </p:pic>
    </p:spTree>
    <p:extLst>
      <p:ext uri="{BB962C8B-B14F-4D97-AF65-F5344CB8AC3E}">
        <p14:creationId xmlns:p14="http://schemas.microsoft.com/office/powerpoint/2010/main" val="19078618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40000" y="72000"/>
            <a:ext cx="8229600" cy="778098"/>
          </a:xfrm>
        </p:spPr>
        <p:txBody>
          <a:bodyPr>
            <a:normAutofit/>
          </a:bodyPr>
          <a:lstStyle/>
          <a:p>
            <a:pPr algn="l"/>
            <a:r>
              <a:rPr lang="en-US" sz="3600" b="1" dirty="0"/>
              <a:t>Electromagnetic wave</a:t>
            </a:r>
            <a:endParaRPr lang="en-US" sz="3600" b="1" dirty="0">
              <a:solidFill>
                <a:srgbClr val="FF0000"/>
              </a:solidFill>
            </a:endParaRPr>
          </a:p>
        </p:txBody>
      </p:sp>
      <p:pic>
        <p:nvPicPr>
          <p:cNvPr id="6" name="Zástupný symbol pro obsah 5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6021288"/>
            <a:ext cx="761905" cy="761905"/>
          </a:xfrm>
        </p:spPr>
      </p:pic>
      <p:sp>
        <p:nvSpPr>
          <p:cNvPr id="4" name="Zástupný symbol päty 3"/>
          <p:cNvSpPr>
            <a:spLocks noGrp="1"/>
          </p:cNvSpPr>
          <p:nvPr>
            <p:ph type="ftr" sz="quarter" idx="11"/>
          </p:nvPr>
        </p:nvSpPr>
        <p:spPr>
          <a:xfrm>
            <a:off x="3347864" y="6480000"/>
            <a:ext cx="2304256" cy="268139"/>
          </a:xfrm>
        </p:spPr>
        <p:txBody>
          <a:bodyPr/>
          <a:lstStyle/>
          <a:p>
            <a:r>
              <a:rPr lang="cs-CZ" dirty="0">
                <a:solidFill>
                  <a:schemeClr val="tx1">
                    <a:lumMod val="50000"/>
                    <a:lumOff val="50000"/>
                  </a:schemeClr>
                </a:solidFill>
              </a:rPr>
              <a:t>raida@vut.cz</a:t>
            </a:r>
            <a:endParaRPr lang="sk-SK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12"/>
          </p:nvPr>
        </p:nvSpPr>
        <p:spPr>
          <a:xfrm>
            <a:off x="8100392" y="6480000"/>
            <a:ext cx="586408" cy="268139"/>
          </a:xfrm>
        </p:spPr>
        <p:txBody>
          <a:bodyPr/>
          <a:lstStyle/>
          <a:p>
            <a:fld id="{D86AE537-8D19-4AE7-8106-38E1909B856B}" type="slidenum">
              <a:rPr lang="sk-SK" smtClean="0"/>
              <a:pPr/>
              <a:t>7</a:t>
            </a:fld>
            <a:endParaRPr lang="sk-SK" dirty="0"/>
          </a:p>
        </p:txBody>
      </p:sp>
      <p:cxnSp>
        <p:nvCxnSpPr>
          <p:cNvPr id="8" name="Přímá spojnice 7"/>
          <p:cNvCxnSpPr/>
          <p:nvPr/>
        </p:nvCxnSpPr>
        <p:spPr>
          <a:xfrm>
            <a:off x="35496" y="900000"/>
            <a:ext cx="9073008" cy="0"/>
          </a:xfrm>
          <a:prstGeom prst="line">
            <a:avLst/>
          </a:prstGeom>
          <a:ln w="12700">
            <a:solidFill>
              <a:srgbClr val="DA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 Box 11"/>
          <p:cNvSpPr txBox="1">
            <a:spLocks noChangeArrowheads="1"/>
          </p:cNvSpPr>
          <p:nvPr/>
        </p:nvSpPr>
        <p:spPr bwMode="auto">
          <a:xfrm>
            <a:off x="611559" y="5125887"/>
            <a:ext cx="2680573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361950" indent="-36195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541338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Aft>
                <a:spcPct val="50000"/>
              </a:spcAft>
              <a:buFont typeface="Wingdings" pitchFamily="2" charset="2"/>
              <a:buNone/>
            </a:pPr>
            <a:r>
              <a:rPr lang="en-US" altLang="cs-CZ" dirty="0">
                <a:latin typeface="+mn-lt"/>
              </a:rPr>
              <a:t>Michael Faraday</a:t>
            </a:r>
          </a:p>
        </p:txBody>
      </p:sp>
      <p:pic>
        <p:nvPicPr>
          <p:cNvPr id="10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289520"/>
            <a:ext cx="2680572" cy="360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1" name="Objek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16878540"/>
              </p:ext>
            </p:extLst>
          </p:nvPr>
        </p:nvGraphicFramePr>
        <p:xfrm>
          <a:off x="5148064" y="4164305"/>
          <a:ext cx="3230562" cy="7889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7" name="Equation" r:id="rId5" imgW="1600200" imgH="393480" progId="Equation.3">
                  <p:embed/>
                </p:oleObj>
              </mc:Choice>
              <mc:Fallback>
                <p:oleObj name="Equation" r:id="rId5" imgW="1600200" imgH="393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48064" y="4164305"/>
                        <a:ext cx="3230562" cy="7889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2" name="Obrázek 1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0276" y="1772816"/>
            <a:ext cx="2818014" cy="2069870"/>
          </a:xfrm>
          <a:prstGeom prst="rect">
            <a:avLst/>
          </a:prstGeom>
        </p:spPr>
      </p:pic>
      <p:sp>
        <p:nvSpPr>
          <p:cNvPr id="13" name="2 Marcador de contenido"/>
          <p:cNvSpPr txBox="1">
            <a:spLocks/>
          </p:cNvSpPr>
          <p:nvPr/>
        </p:nvSpPr>
        <p:spPr>
          <a:xfrm>
            <a:off x="4245027" y="1115380"/>
            <a:ext cx="4608512" cy="4946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1200"/>
              </a:spcBef>
              <a:buNone/>
            </a:pPr>
            <a:r>
              <a:rPr lang="en-US" sz="2400" dirty="0"/>
              <a:t>Magnetic flux </a:t>
            </a:r>
            <a:r>
              <a:rPr lang="en-US" sz="2400" dirty="0">
                <a:sym typeface="Symbol"/>
              </a:rPr>
              <a:t> electric field</a:t>
            </a:r>
            <a:endParaRPr lang="en-US" sz="2400" dirty="0"/>
          </a:p>
        </p:txBody>
      </p:sp>
      <p:cxnSp>
        <p:nvCxnSpPr>
          <p:cNvPr id="14" name="Přímá spojnice se šipkou 13"/>
          <p:cNvCxnSpPr/>
          <p:nvPr/>
        </p:nvCxnSpPr>
        <p:spPr>
          <a:xfrm flipV="1">
            <a:off x="7590871" y="4723496"/>
            <a:ext cx="0" cy="402391"/>
          </a:xfrm>
          <a:prstGeom prst="straightConnector1">
            <a:avLst/>
          </a:prstGeom>
          <a:ln w="12700">
            <a:solidFill>
              <a:srgbClr val="DA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Přímá spojnice se šipkou 14"/>
          <p:cNvCxnSpPr/>
          <p:nvPr/>
        </p:nvCxnSpPr>
        <p:spPr>
          <a:xfrm flipH="1" flipV="1">
            <a:off x="5475032" y="4756977"/>
            <a:ext cx="17500" cy="368910"/>
          </a:xfrm>
          <a:prstGeom prst="straightConnector1">
            <a:avLst/>
          </a:prstGeom>
          <a:ln w="12700">
            <a:solidFill>
              <a:srgbClr val="DA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ovéPole 15"/>
          <p:cNvSpPr txBox="1"/>
          <p:nvPr/>
        </p:nvSpPr>
        <p:spPr>
          <a:xfrm>
            <a:off x="6556223" y="5139973"/>
            <a:ext cx="223224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DA0000"/>
                </a:solidFill>
              </a:rPr>
              <a:t>magnetic field</a:t>
            </a:r>
            <a:br>
              <a:rPr lang="en-US" sz="2400" dirty="0">
                <a:solidFill>
                  <a:srgbClr val="DA0000"/>
                </a:solidFill>
              </a:rPr>
            </a:br>
            <a:r>
              <a:rPr lang="en-US" sz="2400" dirty="0">
                <a:solidFill>
                  <a:srgbClr val="DA0000"/>
                </a:solidFill>
              </a:rPr>
              <a:t>intensity</a:t>
            </a:r>
            <a:br>
              <a:rPr lang="en-US" sz="2400" dirty="0">
                <a:solidFill>
                  <a:srgbClr val="DA0000"/>
                </a:solidFill>
              </a:rPr>
            </a:br>
            <a:r>
              <a:rPr lang="en-US" sz="2400" dirty="0">
                <a:solidFill>
                  <a:srgbClr val="DA0000"/>
                </a:solidFill>
              </a:rPr>
              <a:t>[A/m]</a:t>
            </a:r>
          </a:p>
        </p:txBody>
      </p:sp>
      <p:sp>
        <p:nvSpPr>
          <p:cNvPr id="17" name="TextovéPole 16"/>
          <p:cNvSpPr txBox="1"/>
          <p:nvPr/>
        </p:nvSpPr>
        <p:spPr>
          <a:xfrm>
            <a:off x="4423152" y="5136316"/>
            <a:ext cx="223224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DA0000"/>
                </a:solidFill>
              </a:rPr>
              <a:t>electric field</a:t>
            </a:r>
            <a:br>
              <a:rPr lang="en-US" sz="2400" dirty="0">
                <a:solidFill>
                  <a:srgbClr val="DA0000"/>
                </a:solidFill>
              </a:rPr>
            </a:br>
            <a:r>
              <a:rPr lang="en-US" sz="2400" dirty="0">
                <a:solidFill>
                  <a:srgbClr val="DA0000"/>
                </a:solidFill>
              </a:rPr>
              <a:t>intensity</a:t>
            </a:r>
            <a:br>
              <a:rPr lang="en-US" sz="2400" dirty="0">
                <a:solidFill>
                  <a:srgbClr val="DA0000"/>
                </a:solidFill>
              </a:rPr>
            </a:br>
            <a:r>
              <a:rPr lang="en-US" sz="2400" dirty="0">
                <a:solidFill>
                  <a:srgbClr val="DA0000"/>
                </a:solidFill>
              </a:rPr>
              <a:t>[V/m]</a:t>
            </a:r>
          </a:p>
        </p:txBody>
      </p:sp>
    </p:spTree>
    <p:extLst>
      <p:ext uri="{BB962C8B-B14F-4D97-AF65-F5344CB8AC3E}">
        <p14:creationId xmlns:p14="http://schemas.microsoft.com/office/powerpoint/2010/main" val="144091751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40000" y="72000"/>
            <a:ext cx="8229600" cy="778098"/>
          </a:xfrm>
        </p:spPr>
        <p:txBody>
          <a:bodyPr>
            <a:normAutofit/>
          </a:bodyPr>
          <a:lstStyle/>
          <a:p>
            <a:pPr algn="l"/>
            <a:r>
              <a:rPr lang="en-US" sz="3600" b="1" dirty="0"/>
              <a:t>Electromagnetic wave</a:t>
            </a:r>
            <a:endParaRPr lang="en-US" sz="3600" b="1" dirty="0">
              <a:solidFill>
                <a:srgbClr val="FF0000"/>
              </a:solidFill>
            </a:endParaRPr>
          </a:p>
        </p:txBody>
      </p:sp>
      <p:pic>
        <p:nvPicPr>
          <p:cNvPr id="6" name="Zástupný symbol pro obsah 5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6021288"/>
            <a:ext cx="761905" cy="761905"/>
          </a:xfrm>
        </p:spPr>
      </p:pic>
      <p:sp>
        <p:nvSpPr>
          <p:cNvPr id="4" name="Zástupný symbol päty 3"/>
          <p:cNvSpPr>
            <a:spLocks noGrp="1"/>
          </p:cNvSpPr>
          <p:nvPr>
            <p:ph type="ftr" sz="quarter" idx="11"/>
          </p:nvPr>
        </p:nvSpPr>
        <p:spPr>
          <a:xfrm>
            <a:off x="3347864" y="6480000"/>
            <a:ext cx="2304256" cy="268139"/>
          </a:xfrm>
        </p:spPr>
        <p:txBody>
          <a:bodyPr/>
          <a:lstStyle/>
          <a:p>
            <a:r>
              <a:rPr lang="cs-CZ" dirty="0">
                <a:solidFill>
                  <a:schemeClr val="tx1">
                    <a:lumMod val="50000"/>
                    <a:lumOff val="50000"/>
                  </a:schemeClr>
                </a:solidFill>
              </a:rPr>
              <a:t>raida@vut.cz</a:t>
            </a:r>
            <a:endParaRPr lang="sk-SK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12"/>
          </p:nvPr>
        </p:nvSpPr>
        <p:spPr>
          <a:xfrm>
            <a:off x="8100392" y="6480000"/>
            <a:ext cx="586408" cy="268139"/>
          </a:xfrm>
        </p:spPr>
        <p:txBody>
          <a:bodyPr/>
          <a:lstStyle/>
          <a:p>
            <a:fld id="{D86AE537-8D19-4AE7-8106-38E1909B856B}" type="slidenum">
              <a:rPr lang="sk-SK" smtClean="0"/>
              <a:pPr/>
              <a:t>8</a:t>
            </a:fld>
            <a:endParaRPr lang="sk-SK" dirty="0"/>
          </a:p>
        </p:txBody>
      </p:sp>
      <p:cxnSp>
        <p:nvCxnSpPr>
          <p:cNvPr id="8" name="Přímá spojnice 7"/>
          <p:cNvCxnSpPr/>
          <p:nvPr/>
        </p:nvCxnSpPr>
        <p:spPr>
          <a:xfrm>
            <a:off x="35496" y="900000"/>
            <a:ext cx="9073008" cy="0"/>
          </a:xfrm>
          <a:prstGeom prst="line">
            <a:avLst/>
          </a:prstGeom>
          <a:ln w="12700">
            <a:solidFill>
              <a:srgbClr val="DA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7" name="Objek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36438901"/>
              </p:ext>
            </p:extLst>
          </p:nvPr>
        </p:nvGraphicFramePr>
        <p:xfrm>
          <a:off x="1066800" y="4770740"/>
          <a:ext cx="3230562" cy="7889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1" name="Equation" r:id="rId4" imgW="1600200" imgH="393480" progId="Equation.3">
                  <p:embed/>
                </p:oleObj>
              </mc:Choice>
              <mc:Fallback>
                <p:oleObj name="Equation" r:id="rId4" imgW="1600200" imgH="393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66800" y="4770740"/>
                        <a:ext cx="3230562" cy="7889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9" name="Obrázek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1724025"/>
            <a:ext cx="3522518" cy="2587338"/>
          </a:xfrm>
          <a:prstGeom prst="rect">
            <a:avLst/>
          </a:prstGeom>
        </p:spPr>
      </p:pic>
      <p:pic>
        <p:nvPicPr>
          <p:cNvPr id="10" name="Picture 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2204864"/>
            <a:ext cx="2217420" cy="296037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5653390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40000" y="72000"/>
            <a:ext cx="8229600" cy="778098"/>
          </a:xfrm>
        </p:spPr>
        <p:txBody>
          <a:bodyPr>
            <a:normAutofit/>
          </a:bodyPr>
          <a:lstStyle/>
          <a:p>
            <a:pPr algn="l"/>
            <a:r>
              <a:rPr lang="en-US" sz="3600" b="1" dirty="0"/>
              <a:t>Electromagnetic wave</a:t>
            </a:r>
            <a:endParaRPr lang="en-US" sz="3600" b="1" dirty="0">
              <a:solidFill>
                <a:srgbClr val="FF0000"/>
              </a:solidFill>
            </a:endParaRPr>
          </a:p>
        </p:txBody>
      </p:sp>
      <p:sp>
        <p:nvSpPr>
          <p:cNvPr id="4" name="Zástupný symbol päty 3"/>
          <p:cNvSpPr>
            <a:spLocks noGrp="1"/>
          </p:cNvSpPr>
          <p:nvPr>
            <p:ph type="ftr" sz="quarter" idx="11"/>
          </p:nvPr>
        </p:nvSpPr>
        <p:spPr>
          <a:xfrm>
            <a:off x="3347864" y="6480000"/>
            <a:ext cx="2304256" cy="268139"/>
          </a:xfrm>
        </p:spPr>
        <p:txBody>
          <a:bodyPr/>
          <a:lstStyle/>
          <a:p>
            <a:r>
              <a:rPr lang="cs-CZ" dirty="0">
                <a:solidFill>
                  <a:schemeClr val="tx1">
                    <a:lumMod val="50000"/>
                    <a:lumOff val="50000"/>
                  </a:schemeClr>
                </a:solidFill>
              </a:rPr>
              <a:t>raida@vut.cz</a:t>
            </a:r>
            <a:endParaRPr lang="sk-SK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12"/>
          </p:nvPr>
        </p:nvSpPr>
        <p:spPr>
          <a:xfrm>
            <a:off x="8100392" y="6480000"/>
            <a:ext cx="586408" cy="268139"/>
          </a:xfrm>
        </p:spPr>
        <p:txBody>
          <a:bodyPr/>
          <a:lstStyle/>
          <a:p>
            <a:fld id="{D86AE537-8D19-4AE7-8106-38E1909B856B}" type="slidenum">
              <a:rPr lang="sk-SK" smtClean="0"/>
              <a:pPr/>
              <a:t>9</a:t>
            </a:fld>
            <a:endParaRPr lang="sk-SK" dirty="0"/>
          </a:p>
        </p:txBody>
      </p:sp>
      <p:cxnSp>
        <p:nvCxnSpPr>
          <p:cNvPr id="8" name="Přímá spojnice 7"/>
          <p:cNvCxnSpPr/>
          <p:nvPr/>
        </p:nvCxnSpPr>
        <p:spPr>
          <a:xfrm>
            <a:off x="35496" y="900000"/>
            <a:ext cx="9073008" cy="0"/>
          </a:xfrm>
          <a:prstGeom prst="line">
            <a:avLst/>
          </a:prstGeom>
          <a:ln w="12700">
            <a:solidFill>
              <a:srgbClr val="DA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484784"/>
            <a:ext cx="8524875" cy="499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Zástupný symbol pro obsah 5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6021288"/>
            <a:ext cx="761905" cy="761905"/>
          </a:xfrm>
        </p:spPr>
      </p:pic>
      <p:pic>
        <p:nvPicPr>
          <p:cNvPr id="11" name="Obrázek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880" y="1196752"/>
            <a:ext cx="2499233" cy="230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75853178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2898</TotalTime>
  <Words>467</Words>
  <Application>Microsoft Office PowerPoint</Application>
  <PresentationFormat>Předvádění na obrazovce (4:3)</PresentationFormat>
  <Paragraphs>114</Paragraphs>
  <Slides>25</Slides>
  <Notes>0</Notes>
  <HiddenSlides>0</HiddenSlides>
  <MMClips>0</MMClips>
  <ScaleCrop>false</ScaleCrop>
  <HeadingPairs>
    <vt:vector size="8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Vložené servery OLE</vt:lpstr>
      </vt:variant>
      <vt:variant>
        <vt:i4>3</vt:i4>
      </vt:variant>
      <vt:variant>
        <vt:lpstr>Nadpisy snímků</vt:lpstr>
      </vt:variant>
      <vt:variant>
        <vt:i4>25</vt:i4>
      </vt:variant>
    </vt:vector>
  </HeadingPairs>
  <TitlesOfParts>
    <vt:vector size="33" baseType="lpstr">
      <vt:lpstr>Arial</vt:lpstr>
      <vt:lpstr>Calibri</vt:lpstr>
      <vt:lpstr>Times New Roman</vt:lpstr>
      <vt:lpstr>Wingdings</vt:lpstr>
      <vt:lpstr>Motiv systému Office</vt:lpstr>
      <vt:lpstr>Equation</vt:lpstr>
      <vt:lpstr>Rovnice</vt:lpstr>
      <vt:lpstr>MSDraw</vt:lpstr>
      <vt:lpstr>Wireless Communication: Maxwell Equations &amp; Solution</vt:lpstr>
      <vt:lpstr>Contents</vt:lpstr>
      <vt:lpstr>Electromagnetic wave</vt:lpstr>
      <vt:lpstr>Electromagnetic wave</vt:lpstr>
      <vt:lpstr>Electromagnetic wave</vt:lpstr>
      <vt:lpstr>Electromagnetic wave</vt:lpstr>
      <vt:lpstr>Electromagnetic wave</vt:lpstr>
      <vt:lpstr>Electromagnetic wave</vt:lpstr>
      <vt:lpstr>Electromagnetic wave</vt:lpstr>
      <vt:lpstr>Maxwell equations</vt:lpstr>
      <vt:lpstr>Maxwell: integral  differential</vt:lpstr>
      <vt:lpstr>Maxwell: frequency domain</vt:lpstr>
      <vt:lpstr>Maxwell: wave equations</vt:lpstr>
      <vt:lpstr>Maxwell: wave equations</vt:lpstr>
      <vt:lpstr>Maxwell: wave equations</vt:lpstr>
      <vt:lpstr>Maxwell: finite differences</vt:lpstr>
      <vt:lpstr>Maxwell: finite differences</vt:lpstr>
      <vt:lpstr>Maxwell: finite elements</vt:lpstr>
      <vt:lpstr>Maxwell: finite elements</vt:lpstr>
      <vt:lpstr>Maxwell: finite elements</vt:lpstr>
      <vt:lpstr>Maxwell: finite elements</vt:lpstr>
      <vt:lpstr>Maxwell: finite elements</vt:lpstr>
      <vt:lpstr>Maxwell: finite elements</vt:lpstr>
      <vt:lpstr>Maxwell: finite elements</vt:lpstr>
      <vt:lpstr>Summary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Optimization of HF structures: Global and local approaches</dc:title>
  <dc:creator>install</dc:creator>
  <cp:lastModifiedBy>Zbyněk Raida</cp:lastModifiedBy>
  <cp:revision>81</cp:revision>
  <dcterms:created xsi:type="dcterms:W3CDTF">2019-07-11T10:21:55Z</dcterms:created>
  <dcterms:modified xsi:type="dcterms:W3CDTF">2020-03-16T13:29:26Z</dcterms:modified>
</cp:coreProperties>
</file>