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3" r:id="rId3"/>
    <p:sldId id="294" r:id="rId4"/>
    <p:sldId id="298" r:id="rId5"/>
    <p:sldId id="295" r:id="rId6"/>
    <p:sldId id="299" r:id="rId7"/>
    <p:sldId id="301" r:id="rId8"/>
    <p:sldId id="300" r:id="rId9"/>
    <p:sldId id="308" r:id="rId10"/>
    <p:sldId id="302" r:id="rId11"/>
    <p:sldId id="303" r:id="rId12"/>
    <p:sldId id="314" r:id="rId13"/>
    <p:sldId id="310" r:id="rId14"/>
    <p:sldId id="309" r:id="rId15"/>
    <p:sldId id="315" r:id="rId16"/>
    <p:sldId id="316" r:id="rId17"/>
    <p:sldId id="320" r:id="rId18"/>
    <p:sldId id="311" r:id="rId19"/>
    <p:sldId id="312" r:id="rId20"/>
    <p:sldId id="319" r:id="rId21"/>
    <p:sldId id="297" r:id="rId22"/>
    <p:sldId id="307" r:id="rId23"/>
    <p:sldId id="305" r:id="rId24"/>
    <p:sldId id="321" r:id="rId25"/>
    <p:sldId id="306" r:id="rId26"/>
    <p:sldId id="290" r:id="rId27"/>
    <p:sldId id="292" r:id="rId28"/>
    <p:sldId id="293" r:id="rId29"/>
    <p:sldId id="318" r:id="rId30"/>
    <p:sldId id="322" r:id="rId31"/>
    <p:sldId id="323" r:id="rId32"/>
    <p:sldId id="30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0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6594-A432-4BDD-B07B-D70FAA491478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B60F7-A9B8-44ED-82DD-D82D9D8D84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9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09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87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9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17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94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24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94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56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B0FF-948D-49D0-B11D-6DC54D64FB9E}" type="datetimeFigureOut">
              <a:rPr lang="cs-CZ" smtClean="0"/>
              <a:t>16.03.2020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4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image" Target="../media/image3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2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72A36202-41E9-4DAB-95EE-D7928EA06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6480048" cy="14401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1" y="1980000"/>
            <a:ext cx="8057665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Modeling Wave Propagation:</a:t>
            </a:r>
            <a:br>
              <a:rPr lang="en-US" sz="4000" b="1" dirty="0"/>
            </a:br>
            <a:r>
              <a:rPr lang="en-US" sz="4000" b="1" dirty="0">
                <a:solidFill>
                  <a:srgbClr val="DA0000"/>
                </a:solidFill>
              </a:rPr>
              <a:t>On-body </a:t>
            </a:r>
            <a:r>
              <a:rPr lang="en-US" sz="4000" b="1" dirty="0"/>
              <a:t>&amp; </a:t>
            </a:r>
            <a:r>
              <a:rPr lang="en-US" sz="4000" b="1" dirty="0">
                <a:solidFill>
                  <a:srgbClr val="DA0000"/>
                </a:solidFill>
              </a:rPr>
              <a:t>In-body</a:t>
            </a:r>
            <a:r>
              <a:rPr lang="en-US" sz="4000" b="1" dirty="0"/>
              <a:t> Communication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780000"/>
            <a:ext cx="4320056" cy="108008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</a:rPr>
              <a:t>Zbyněk Raida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rgbClr val="DA0000"/>
                </a:solidFill>
              </a:rPr>
              <a:t>raida@vut.cz</a:t>
            </a:r>
            <a:endParaRPr lang="cs-CZ" sz="2800" b="1" dirty="0">
              <a:solidFill>
                <a:srgbClr val="DA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000"/>
            <a:ext cx="3048000" cy="104394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4139952" y="360000"/>
            <a:ext cx="4457265" cy="114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</a:pPr>
            <a:r>
              <a:rPr lang="en-US" b="1" dirty="0">
                <a:solidFill>
                  <a:srgbClr val="DA0000"/>
                </a:solidFill>
              </a:rPr>
              <a:t>Body-centric wireless communication</a:t>
            </a:r>
            <a:endParaRPr lang="cs-CZ" b="1" dirty="0">
              <a:solidFill>
                <a:srgbClr val="DA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C3CD1D-2659-413C-9DE1-688FA512BD64}"/>
              </a:ext>
            </a:extLst>
          </p:cNvPr>
          <p:cNvSpPr txBox="1"/>
          <p:nvPr/>
        </p:nvSpPr>
        <p:spPr>
          <a:xfrm>
            <a:off x="539551" y="6300000"/>
            <a:ext cx="8268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/>
              <a:t>Vytvořeno za podpory projektu OP VVV Moderní a otevřené studium techniky CZ.02.2.69/0.0/0.0/16_015/0002430</a:t>
            </a:r>
          </a:p>
        </p:txBody>
      </p:sp>
    </p:spTree>
    <p:extLst>
      <p:ext uri="{BB962C8B-B14F-4D97-AF65-F5344CB8AC3E}">
        <p14:creationId xmlns:p14="http://schemas.microsoft.com/office/powerpoint/2010/main" val="193619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Efficiency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10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Coaxial line: </a:t>
            </a: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6 dB / 100 m</a:t>
            </a:r>
            <a:r>
              <a:rPr lang="en-US" altLang="cs-CZ" sz="2800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cs-CZ" sz="2800" dirty="0">
                <a:latin typeface="+mn-lt"/>
                <a:sym typeface="Symbol" pitchFamily="18" charset="2"/>
              </a:rPr>
              <a:t> </a:t>
            </a:r>
            <a:r>
              <a:rPr lang="en-US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altLang="cs-CZ" sz="2800" baseline="-250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= 0.25 </a:t>
            </a:r>
            <a:r>
              <a:rPr lang="en-US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altLang="cs-CZ" sz="2800" baseline="-250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1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Free space: </a:t>
            </a:r>
            <a:r>
              <a:rPr lang="en-US" altLang="cs-CZ" sz="2800" dirty="0" err="1">
                <a:latin typeface="+mn-lt"/>
                <a:sym typeface="Symbol" pitchFamily="18" charset="2"/>
              </a:rPr>
              <a:t>Friis</a:t>
            </a:r>
            <a:r>
              <a:rPr lang="en-US" altLang="cs-CZ" sz="2800" dirty="0">
                <a:latin typeface="+mn-lt"/>
                <a:sym typeface="Symbol" pitchFamily="18" charset="2"/>
              </a:rPr>
              <a:t> equation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16000" y="4320000"/>
            <a:ext cx="8676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Reception and transmission by half-wavelength dipoles (gain </a:t>
            </a:r>
            <a:r>
              <a:rPr lang="en-US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G</a:t>
            </a: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= 1.64</a:t>
            </a:r>
            <a:r>
              <a:rPr lang="en-US" altLang="cs-CZ" sz="2800" dirty="0">
                <a:latin typeface="+mn-lt"/>
                <a:sym typeface="Symbol" pitchFamily="18" charset="2"/>
              </a:rPr>
              <a:t>), frequency </a:t>
            </a:r>
            <a:r>
              <a:rPr lang="en-US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= 2.0 GHz</a:t>
            </a:r>
            <a:r>
              <a:rPr lang="en-US" altLang="cs-CZ" sz="2800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cs-CZ" sz="2800" dirty="0">
                <a:latin typeface="+mn-lt"/>
                <a:sym typeface="Symbol" pitchFamily="18" charset="2"/>
              </a:rPr>
              <a:t>and the distance </a:t>
            </a:r>
            <a:r>
              <a:rPr lang="en-US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R</a:t>
            </a: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= 100 m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3131840" y="2780928"/>
            <a:ext cx="2880320" cy="1224136"/>
          </a:xfrm>
          <a:prstGeom prst="rect">
            <a:avLst/>
          </a:prstGeom>
          <a:noFill/>
          <a:ln w="25400">
            <a:solidFill>
              <a:srgbClr val="DA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cs-CZ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417570" y="2935796"/>
          <a:ext cx="23088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282700" imgH="508000" progId="Equation.3">
                  <p:embed/>
                </p:oleObj>
              </mc:Choice>
              <mc:Fallback>
                <p:oleObj name="Equation" r:id="rId4" imgW="1282700" imgH="50800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570" y="2935796"/>
                        <a:ext cx="230886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62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Efficiency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50760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Symmetric dipole: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75 dB / 100 m </a:t>
            </a:r>
            <a:r>
              <a:rPr lang="en-US" altLang="cs-CZ" sz="2800" dirty="0">
                <a:latin typeface="+mn-lt"/>
                <a:sym typeface="Symbol" pitchFamily="18" charset="2"/>
              </a:rPr>
              <a:t> </a:t>
            </a:r>
            <a:r>
              <a:rPr lang="en-US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altLang="cs-CZ" sz="2800" baseline="-250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= 10</a:t>
            </a:r>
            <a:r>
              <a:rPr lang="en-US" altLang="cs-CZ" sz="2800" baseline="300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8</a:t>
            </a: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en-US" altLang="cs-CZ" sz="2800" baseline="-250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1</a:t>
            </a:r>
          </a:p>
        </p:txBody>
      </p:sp>
      <p:pic>
        <p:nvPicPr>
          <p:cNvPr id="12" name="Obrázek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4206240" cy="378229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auto">
          <a:xfrm>
            <a:off x="6588224" y="3933057"/>
            <a:ext cx="720080" cy="1061220"/>
          </a:xfrm>
          <a:prstGeom prst="rect">
            <a:avLst/>
          </a:prstGeom>
          <a:noFill/>
          <a:ln w="25400">
            <a:solidFill>
              <a:srgbClr val="DA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cs-CZ" sz="2000" dirty="0">
              <a:solidFill>
                <a:schemeClr val="bg1"/>
              </a:solidFill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5652120" y="4092958"/>
          <a:ext cx="244602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358900" imgH="457200" progId="Equation.3">
                  <p:embed/>
                </p:oleObj>
              </mc:Choice>
              <mc:Fallback>
                <p:oleObj name="Equation" r:id="rId5" imgW="1358900" imgH="4572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92958"/>
                        <a:ext cx="2446020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délník 15"/>
          <p:cNvSpPr/>
          <p:nvPr/>
        </p:nvSpPr>
        <p:spPr bwMode="auto">
          <a:xfrm>
            <a:off x="7344000" y="4536000"/>
            <a:ext cx="720080" cy="444025"/>
          </a:xfrm>
          <a:prstGeom prst="rect">
            <a:avLst/>
          </a:prstGeom>
          <a:noFill/>
          <a:ln w="25400">
            <a:solidFill>
              <a:srgbClr val="DA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 bwMode="auto">
          <a:xfrm>
            <a:off x="6405993" y="3023552"/>
            <a:ext cx="11743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DA0000"/>
                </a:solidFill>
              </a:rPr>
              <a:t>effective</a:t>
            </a:r>
            <a:br>
              <a:rPr lang="en-US" sz="2200" dirty="0">
                <a:solidFill>
                  <a:srgbClr val="DA0000"/>
                </a:solidFill>
              </a:rPr>
            </a:br>
            <a:r>
              <a:rPr lang="en-US" sz="2200" dirty="0">
                <a:solidFill>
                  <a:srgbClr val="DA0000"/>
                </a:solidFill>
              </a:rPr>
              <a:t>aperture</a:t>
            </a:r>
          </a:p>
        </p:txBody>
      </p:sp>
      <p:sp>
        <p:nvSpPr>
          <p:cNvPr id="18" name="TextovéPole 17"/>
          <p:cNvSpPr txBox="1"/>
          <p:nvPr/>
        </p:nvSpPr>
        <p:spPr bwMode="auto">
          <a:xfrm>
            <a:off x="7036584" y="5012618"/>
            <a:ext cx="13349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DA0000"/>
                </a:solidFill>
              </a:rPr>
              <a:t>surface of</a:t>
            </a:r>
            <a:br>
              <a:rPr lang="en-US" sz="2200" dirty="0">
                <a:solidFill>
                  <a:srgbClr val="DA0000"/>
                </a:solidFill>
              </a:rPr>
            </a:br>
            <a:r>
              <a:rPr lang="en-US" sz="2200" dirty="0" err="1">
                <a:solidFill>
                  <a:srgbClr val="DA0000"/>
                </a:solidFill>
              </a:rPr>
              <a:t>wavefront</a:t>
            </a:r>
            <a:endParaRPr lang="en-US" sz="2200" dirty="0">
              <a:solidFill>
                <a:srgbClr val="DA000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508104" y="1260000"/>
            <a:ext cx="30420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Transmission:</a:t>
            </a:r>
            <a:br>
              <a:rPr lang="cs-CZ" altLang="cs-CZ" sz="2800" dirty="0">
                <a:latin typeface="+mn-lt"/>
                <a:sym typeface="Symbol" pitchFamily="18" charset="2"/>
              </a:rPr>
            </a:br>
            <a:r>
              <a:rPr lang="cs-CZ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cs-CZ" altLang="cs-CZ" sz="2800" baseline="-250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cs-CZ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= 10</a:t>
            </a:r>
            <a:r>
              <a:rPr lang="cs-CZ" altLang="cs-CZ" sz="2800" baseline="300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1</a:t>
            </a:r>
            <a:r>
              <a:rPr lang="cs-CZ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cs-CZ" altLang="cs-CZ" sz="2800" baseline="-250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311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Off-body </a:t>
            </a:r>
            <a:r>
              <a:rPr lang="en-US" sz="3600" b="1" dirty="0"/>
              <a:t>propagation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716431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Propagation in a half-space </a:t>
            </a:r>
            <a:r>
              <a:rPr lang="en-US" altLang="cs-CZ" sz="2800" dirty="0">
                <a:latin typeface="+mn-lt"/>
                <a:sym typeface="Symbol"/>
              </a:rPr>
              <a:t>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/>
              </a:rPr>
              <a:t>reflector</a:t>
            </a:r>
            <a:endParaRPr lang="en-US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Forward and reflected wave in phase: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en-US" sz="2800" dirty="0">
                <a:sym typeface="Symbol"/>
              </a:rPr>
              <a:t> </a:t>
            </a:r>
            <a:r>
              <a:rPr lang="en-US" altLang="en-US" sz="2800" i="1" dirty="0" err="1">
                <a:sym typeface="Symbol"/>
              </a:rPr>
              <a:t>E</a:t>
            </a:r>
            <a:r>
              <a:rPr lang="en-US" altLang="en-US" sz="2800" i="1" baseline="-25000" dirty="0" err="1">
                <a:sym typeface="Symbol"/>
              </a:rPr>
              <a:t>tot</a:t>
            </a:r>
            <a:r>
              <a:rPr lang="en-US" altLang="en-US" sz="2800" dirty="0">
                <a:sym typeface="Symbol"/>
              </a:rPr>
              <a:t> = 2</a:t>
            </a:r>
            <a:r>
              <a:rPr lang="en-US" altLang="en-US" sz="2800" i="1" dirty="0">
                <a:sym typeface="Symbol"/>
              </a:rPr>
              <a:t>E</a:t>
            </a:r>
            <a:r>
              <a:rPr lang="en-US" altLang="en-US" sz="2800" dirty="0">
                <a:sym typeface="Symbol"/>
              </a:rPr>
              <a:t>  </a:t>
            </a:r>
            <a:r>
              <a:rPr lang="en-US" altLang="en-US" sz="2800" i="1" dirty="0" err="1">
                <a:solidFill>
                  <a:srgbClr val="C00000"/>
                </a:solidFill>
                <a:sym typeface="Symbol"/>
              </a:rPr>
              <a:t>P</a:t>
            </a:r>
            <a:r>
              <a:rPr lang="en-US" altLang="en-US" sz="2800" i="1" baseline="-25000" dirty="0" err="1">
                <a:solidFill>
                  <a:srgbClr val="C00000"/>
                </a:solidFill>
                <a:sym typeface="Symbol"/>
              </a:rPr>
              <a:t>tot</a:t>
            </a:r>
            <a:r>
              <a:rPr lang="en-US" altLang="en-US" sz="2800" dirty="0">
                <a:solidFill>
                  <a:srgbClr val="C00000"/>
                </a:solidFill>
                <a:sym typeface="Symbol"/>
              </a:rPr>
              <a:t> = +6 dB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78"/>
            <a:ext cx="7982712" cy="18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Off-body </a:t>
            </a:r>
            <a:r>
              <a:rPr lang="en-US" sz="3600" b="1" dirty="0"/>
              <a:t>propagation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07504" y="2939674"/>
            <a:ext cx="6048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Wave equations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334542" y="1683554"/>
          <a:ext cx="23320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Rovnice" r:id="rId4" imgW="1295280" imgH="203040" progId="Equation.3">
                  <p:embed/>
                </p:oleObj>
              </mc:Choice>
              <mc:Fallback>
                <p:oleObj name="Rovnice" r:id="rId4" imgW="1295280" imgH="20304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542" y="1683554"/>
                        <a:ext cx="23320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B1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367160" y="2258948"/>
          <a:ext cx="2102207" cy="36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Rovnice" r:id="rId6" imgW="1167893" imgH="203112" progId="Equation.3">
                  <p:embed/>
                </p:oleObj>
              </mc:Choice>
              <mc:Fallback>
                <p:oleObj name="Rovnice" r:id="rId6" imgW="1167893" imgH="203112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160" y="2258948"/>
                        <a:ext cx="2102207" cy="36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B1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607520" y="1754892"/>
          <a:ext cx="224028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Rovnice" r:id="rId8" imgW="1244600" imgH="457200" progId="Equation.3">
                  <p:embed/>
                </p:oleObj>
              </mc:Choice>
              <mc:Fallback>
                <p:oleObj name="Rovnice" r:id="rId8" imgW="1244600" imgH="45720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520" y="1754892"/>
                        <a:ext cx="2240280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B1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464973" y="3699107"/>
          <a:ext cx="1873706" cy="41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Rovnice" r:id="rId10" imgW="1040948" imgH="228501" progId="Equation.3">
                  <p:embed/>
                </p:oleObj>
              </mc:Choice>
              <mc:Fallback>
                <p:oleObj name="Rovnice" r:id="rId10" imgW="1040948" imgH="228501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973" y="3699107"/>
                        <a:ext cx="1873706" cy="411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B1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1464973" y="4275172"/>
          <a:ext cx="1805157" cy="41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Rovnice" r:id="rId12" imgW="1002865" imgH="228501" progId="Equation.3">
                  <p:embed/>
                </p:oleObj>
              </mc:Choice>
              <mc:Fallback>
                <p:oleObj name="Rovnice" r:id="rId12" imgW="1002865" imgH="228501" progId="Equation.3">
                  <p:embed/>
                  <p:pic>
                    <p:nvPicPr>
                      <p:cNvPr id="18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973" y="4275172"/>
                        <a:ext cx="1805157" cy="411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B1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75072" y="4819268"/>
            <a:ext cx="5077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latin typeface="+mn-lt"/>
                <a:sym typeface="Symbol" pitchFamily="18" charset="2"/>
              </a:rPr>
              <a:t>where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1532979" y="5303054"/>
          <a:ext cx="2422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Rovnice" r:id="rId14" imgW="1346040" imgH="228600" progId="Equation.3">
                  <p:embed/>
                </p:oleObj>
              </mc:Choice>
              <mc:Fallback>
                <p:oleObj name="Rovnice" r:id="rId14" imgW="1346040" imgH="228600" progId="Equation.3">
                  <p:embed/>
                  <p:pic>
                    <p:nvPicPr>
                      <p:cNvPr id="21" name="Objek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979" y="5303054"/>
                        <a:ext cx="24225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B1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85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Off-body </a:t>
            </a:r>
            <a:r>
              <a:rPr lang="en-US" sz="3600" b="1" dirty="0"/>
              <a:t>propagation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In general: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609499" y="2828880"/>
          <a:ext cx="41370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Rovnice" r:id="rId4" imgW="2298600" imgH="228600" progId="Equation.3">
                  <p:embed/>
                </p:oleObj>
              </mc:Choice>
              <mc:Fallback>
                <p:oleObj name="Rovnice" r:id="rId4" imgW="2298600" imgH="2286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499" y="2828880"/>
                        <a:ext cx="41370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710670" y="4197032"/>
          <a:ext cx="50768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Rovnice" r:id="rId6" imgW="2819160" imgH="444240" progId="Equation.3">
                  <p:embed/>
                </p:oleObj>
              </mc:Choice>
              <mc:Fallback>
                <p:oleObj name="Rovnice" r:id="rId6" imgW="2819160" imgH="44424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670" y="4197032"/>
                        <a:ext cx="50768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1688080" y="5421168"/>
          <a:ext cx="39798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Rovnice" r:id="rId8" imgW="2209680" imgH="431640" progId="Equation.3">
                  <p:embed/>
                </p:oleObj>
              </mc:Choice>
              <mc:Fallback>
                <p:oleObj name="Rovnice" r:id="rId8" imgW="2209680" imgH="43164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080" y="5421168"/>
                        <a:ext cx="39798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Přímá spojnice se šipkou 13"/>
          <p:cNvCxnSpPr>
            <a:endCxn id="7" idx="0"/>
          </p:cNvCxnSpPr>
          <p:nvPr/>
        </p:nvCxnSpPr>
        <p:spPr>
          <a:xfrm flipH="1">
            <a:off x="3678011" y="2421649"/>
            <a:ext cx="704916" cy="407231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 bwMode="auto">
          <a:xfrm>
            <a:off x="4349828" y="2133692"/>
            <a:ext cx="2816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attenuation constant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5297178" y="3188920"/>
            <a:ext cx="576064" cy="520489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 bwMode="auto">
          <a:xfrm>
            <a:off x="5873242" y="3478576"/>
            <a:ext cx="2074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phase constant</a:t>
            </a:r>
          </a:p>
        </p:txBody>
      </p:sp>
    </p:spTree>
    <p:extLst>
      <p:ext uri="{BB962C8B-B14F-4D97-AF65-F5344CB8AC3E}">
        <p14:creationId xmlns:p14="http://schemas.microsoft.com/office/powerpoint/2010/main" val="347570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Off-body </a:t>
            </a:r>
            <a:r>
              <a:rPr lang="en-US" sz="3600" b="1" dirty="0"/>
              <a:t>propagation [vacuum]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Negligible</a:t>
            </a:r>
            <a:r>
              <a:rPr lang="en-US" altLang="cs-CZ" sz="2800" dirty="0">
                <a:latin typeface="+mn-lt"/>
                <a:sym typeface="Symbol" pitchFamily="18" charset="2"/>
              </a:rPr>
              <a:t> losses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331640" y="2132856"/>
          <a:ext cx="30178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Rovnice" r:id="rId4" imgW="1676160" imgH="228600" progId="Equation.3">
                  <p:embed/>
                </p:oleObj>
              </mc:Choice>
              <mc:Fallback>
                <p:oleObj name="Rovnice" r:id="rId4" imgW="1676160" imgH="2286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2856"/>
                        <a:ext cx="30178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331640" y="2708920"/>
          <a:ext cx="28813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Rovnice" r:id="rId6" imgW="1600200" imgH="419040" progId="Equation.3">
                  <p:embed/>
                </p:oleObj>
              </mc:Choice>
              <mc:Fallback>
                <p:oleObj name="Rovnice" r:id="rId6" imgW="1600200" imgH="41904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08920"/>
                        <a:ext cx="288131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1331640" y="3501008"/>
          <a:ext cx="2082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Rovnice" r:id="rId8" imgW="1155600" imgH="431640" progId="Equation.3">
                  <p:embed/>
                </p:oleObj>
              </mc:Choice>
              <mc:Fallback>
                <p:oleObj name="Rovnice" r:id="rId8" imgW="1155600" imgH="43164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501008"/>
                        <a:ext cx="20828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259632" y="4653136"/>
          <a:ext cx="29940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Rovnice" r:id="rId10" imgW="1663700" imgH="482600" progId="Equation.3">
                  <p:embed/>
                </p:oleObj>
              </mc:Choice>
              <mc:Fallback>
                <p:oleObj name="Rovnice" r:id="rId10" imgW="1663700" imgH="4826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653136"/>
                        <a:ext cx="29940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42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An example:</a:t>
            </a:r>
            <a:r>
              <a:rPr lang="en-US" sz="3600" b="1" dirty="0"/>
              <a:t> magnetic loop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53">
            <a:extLst>
              <a:ext uri="{FF2B5EF4-FFF2-40B4-BE49-F238E27FC236}">
                <a16:creationId xmlns:a16="http://schemas.microsoft.com/office/drawing/2014/main" id="{A766BACB-0DB7-4CF0-A071-E1CF681F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853113"/>
            <a:ext cx="7934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LÁČÍK, J. Circularly polarized SIW square ring-slot antenna for X-band applications, </a:t>
            </a:r>
            <a:r>
              <a:rPr lang="en-US" alt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Microwave and Optical Technology Letters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2012, vol. 54, no. 11, p. 2590-2594.</a:t>
            </a:r>
            <a:endParaRPr lang="cs-CZ" alt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2" descr="Antenna3D">
            <a:extLst>
              <a:ext uri="{FF2B5EF4-FFF2-40B4-BE49-F238E27FC236}">
                <a16:creationId xmlns:a16="http://schemas.microsoft.com/office/drawing/2014/main" id="{8D207536-9E7F-4998-BAE2-0F6F484C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6" y="1346556"/>
            <a:ext cx="4502150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ing_Short2_GainTh">
            <a:extLst>
              <a:ext uri="{FF2B5EF4-FFF2-40B4-BE49-F238E27FC236}">
                <a16:creationId xmlns:a16="http://schemas.microsoft.com/office/drawing/2014/main" id="{C56982F2-E120-483F-9413-55E0321D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474816"/>
            <a:ext cx="269875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4">
            <a:extLst>
              <a:ext uri="{FF2B5EF4-FFF2-40B4-BE49-F238E27FC236}">
                <a16:creationId xmlns:a16="http://schemas.microsoft.com/office/drawing/2014/main" id="{236BF148-13EA-49F5-BA42-94ED0C52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082" y="1837389"/>
            <a:ext cx="1638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Gain Theta</a:t>
            </a:r>
          </a:p>
        </p:txBody>
      </p:sp>
    </p:spTree>
    <p:extLst>
      <p:ext uri="{BB962C8B-B14F-4D97-AF65-F5344CB8AC3E}">
        <p14:creationId xmlns:p14="http://schemas.microsoft.com/office/powerpoint/2010/main" val="395591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An example:</a:t>
            </a:r>
            <a:r>
              <a:rPr lang="en-US" sz="3600" b="1" dirty="0"/>
              <a:t> magnetic loop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53">
            <a:extLst>
              <a:ext uri="{FF2B5EF4-FFF2-40B4-BE49-F238E27FC236}">
                <a16:creationId xmlns:a16="http://schemas.microsoft.com/office/drawing/2014/main" id="{A766BACB-0DB7-4CF0-A071-E1CF681F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853113"/>
            <a:ext cx="7934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LÁČÍK, J. Circularly polarized SIW square ring-slot antenna for X-band applications, </a:t>
            </a:r>
            <a:r>
              <a:rPr lang="en-US" alt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Microwave and Optical Technology Letters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2012, vol. 54, no. 11, p. 2590-2594.</a:t>
            </a:r>
            <a:endParaRPr lang="cs-CZ" alt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D1D28353-6C44-4721-B63E-EA10A6FD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1379538"/>
            <a:ext cx="3240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Reflection coefficient</a:t>
            </a:r>
            <a:endParaRPr lang="cs-CZ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143EF55A-198F-49B7-8857-ECB60C69F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341438"/>
            <a:ext cx="3455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Fabricated antenna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A770AF6-6AA9-464A-B845-93BA6A452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3271838"/>
            <a:ext cx="449262" cy="971550"/>
          </a:xfrm>
          <a:prstGeom prst="rect">
            <a:avLst/>
          </a:prstGeom>
          <a:solidFill>
            <a:schemeClr val="folHlink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pic>
        <p:nvPicPr>
          <p:cNvPr id="16" name="Picture 9" descr="IMG_7256">
            <a:extLst>
              <a:ext uri="{FF2B5EF4-FFF2-40B4-BE49-F238E27FC236}">
                <a16:creationId xmlns:a16="http://schemas.microsoft.com/office/drawing/2014/main" id="{0C795256-50DE-41D6-B105-FAEE5952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844675"/>
            <a:ext cx="2620962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6A86FD42-076D-4E6E-816F-2BB911A60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2236788"/>
            <a:ext cx="593725" cy="1042987"/>
          </a:xfrm>
          <a:prstGeom prst="rect">
            <a:avLst/>
          </a:prstGeom>
          <a:solidFill>
            <a:srgbClr val="00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000000"/>
              </a:solidFill>
            </a:endParaRP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F4DB9D4A-D065-4C29-B503-63754E07C637}"/>
              </a:ext>
            </a:extLst>
          </p:cNvPr>
          <p:cNvGrpSpPr/>
          <p:nvPr/>
        </p:nvGrpSpPr>
        <p:grpSpPr>
          <a:xfrm>
            <a:off x="4448175" y="1995487"/>
            <a:ext cx="4319587" cy="3227387"/>
            <a:chOff x="4440238" y="1989138"/>
            <a:chExt cx="4319587" cy="3227387"/>
          </a:xfrm>
        </p:grpSpPr>
        <p:pic>
          <p:nvPicPr>
            <p:cNvPr id="19" name="Picture 2" descr="S11F">
              <a:extLst>
                <a:ext uri="{FF2B5EF4-FFF2-40B4-BE49-F238E27FC236}">
                  <a16:creationId xmlns:a16="http://schemas.microsoft.com/office/drawing/2014/main" id="{2E3963DE-DB5E-4898-AEF8-2B2E387B9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238" y="1989138"/>
              <a:ext cx="4319587" cy="322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517E764-F144-4BAF-BC5E-95FF90224F4D}"/>
                </a:ext>
              </a:extLst>
            </p:cNvPr>
            <p:cNvSpPr txBox="1"/>
            <p:nvPr/>
          </p:nvSpPr>
          <p:spPr>
            <a:xfrm>
              <a:off x="4442460" y="2712394"/>
              <a:ext cx="353943" cy="1576714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Reflection coefficient (dB)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46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In-body</a:t>
            </a:r>
            <a:r>
              <a:rPr lang="en-US" sz="3600" b="1" dirty="0"/>
              <a:t> propagation [dielectrics]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18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6815907" y="1828860"/>
            <a:ext cx="1960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phase velocity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2" y="1556792"/>
            <a:ext cx="28717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499992" y="4221088"/>
          <a:ext cx="1279604" cy="34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Rovnice" r:id="rId5" imgW="710891" imgH="190417" progId="Equation.3">
                  <p:embed/>
                </p:oleObj>
              </mc:Choice>
              <mc:Fallback>
                <p:oleObj name="Rovnice" r:id="rId5" imgW="710891" imgH="190417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221088"/>
                        <a:ext cx="1279604" cy="342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2483768" y="5148771"/>
          <a:ext cx="37242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Rovnice" r:id="rId7" imgW="2070000" imgH="482400" progId="Equation.3">
                  <p:embed/>
                </p:oleObj>
              </mc:Choice>
              <mc:Fallback>
                <p:oleObj name="Rovnice" r:id="rId7" imgW="2070000" imgH="482400" progId="Equation.3">
                  <p:embed/>
                  <p:pic>
                    <p:nvPicPr>
                      <p:cNvPr id="20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148771"/>
                        <a:ext cx="372427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4427983" y="1672015"/>
          <a:ext cx="2080260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Rovnice" r:id="rId9" imgW="1155700" imgH="482600" progId="Equation.3">
                  <p:embed/>
                </p:oleObj>
              </mc:Choice>
              <mc:Fallback>
                <p:oleObj name="Rovnice" r:id="rId9" imgW="1155700" imgH="482600" progId="Equation.3">
                  <p:embed/>
                  <p:pic>
                    <p:nvPicPr>
                      <p:cNvPr id="22" name="Objek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3" y="1672015"/>
                        <a:ext cx="2080260" cy="868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4427984" y="2852936"/>
          <a:ext cx="1897380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Rovnice" r:id="rId11" imgW="1054100" imgH="482600" progId="Equation.3">
                  <p:embed/>
                </p:oleObj>
              </mc:Choice>
              <mc:Fallback>
                <p:oleObj name="Rovnice" r:id="rId11" imgW="1054100" imgH="482600" progId="Equation.3">
                  <p:embed/>
                  <p:pic>
                    <p:nvPicPr>
                      <p:cNvPr id="24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852936"/>
                        <a:ext cx="1897380" cy="868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ovéPole 25"/>
          <p:cNvSpPr txBox="1"/>
          <p:nvPr/>
        </p:nvSpPr>
        <p:spPr bwMode="auto">
          <a:xfrm>
            <a:off x="6815907" y="3056443"/>
            <a:ext cx="1623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wavelength</a:t>
            </a:r>
          </a:p>
        </p:txBody>
      </p:sp>
      <p:sp>
        <p:nvSpPr>
          <p:cNvPr id="27" name="TextovéPole 26"/>
          <p:cNvSpPr txBox="1"/>
          <p:nvPr/>
        </p:nvSpPr>
        <p:spPr bwMode="auto">
          <a:xfrm>
            <a:off x="6814064" y="4154430"/>
            <a:ext cx="1955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power density</a:t>
            </a:r>
          </a:p>
        </p:txBody>
      </p:sp>
      <p:sp>
        <p:nvSpPr>
          <p:cNvPr id="28" name="TextovéPole 27"/>
          <p:cNvSpPr txBox="1"/>
          <p:nvPr/>
        </p:nvSpPr>
        <p:spPr bwMode="auto">
          <a:xfrm>
            <a:off x="6876256" y="5148771"/>
            <a:ext cx="1571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wave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impedance</a:t>
            </a:r>
          </a:p>
        </p:txBody>
      </p:sp>
    </p:spTree>
    <p:extLst>
      <p:ext uri="{BB962C8B-B14F-4D97-AF65-F5344CB8AC3E}">
        <p14:creationId xmlns:p14="http://schemas.microsoft.com/office/powerpoint/2010/main" val="42663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371B9971-7BAB-4B9B-8AA0-44183941C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37" y="2187862"/>
            <a:ext cx="4739833" cy="36764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An example: </a:t>
            </a:r>
            <a:r>
              <a:rPr lang="en-US" sz="3600" b="1" dirty="0"/>
              <a:t>wireless endoscopy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05362" y="1141490"/>
            <a:ext cx="85324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Sensor capsule in digestive tract,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receive antenna on body surface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0B2E9E41-3D6B-4CDD-AC0C-F7D07FB9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45" y="5859863"/>
            <a:ext cx="75903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SUZAS MIAH, Md., et al. Antenna system design for improved wireless capsule endoscope links at 433 MHz. </a:t>
            </a:r>
            <a:r>
              <a:rPr lang="cs-CZ" altLang="cs-CZ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IEEE Transactions on Antennas and Propagation</a:t>
            </a:r>
            <a:r>
              <a:rPr lang="cs-CZ" altLang="cs-CZ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2019, vol.  67, no. 4, p. 2687-2699.</a:t>
            </a:r>
            <a:endParaRPr lang="en-US" altLang="cs-CZ" noProof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68554A7-15C5-4C0B-8261-14810F684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63" y="1036652"/>
            <a:ext cx="2088000" cy="23622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233969-AF5D-4E4C-B1BB-B61F64CE6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252" y="3425593"/>
            <a:ext cx="2088000" cy="23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Recap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Why phantoms are exploited?</a:t>
            </a:r>
            <a:endParaRPr lang="en-US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What kinds of phantoms are known,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and when are they used?</a:t>
            </a:r>
            <a:endParaRPr lang="en-US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How the specific absorption rate (SAR) is defined,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and what are the admissible limits?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How does the layered phantom look like?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How do its parameters vary with frequency?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Why phantoms have to be calibrated and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what is the calibration procedure?</a:t>
            </a:r>
            <a:endParaRPr lang="en-US" alt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80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An example: </a:t>
            </a:r>
            <a:r>
              <a:rPr lang="en-US" sz="3600" b="1" dirty="0"/>
              <a:t>wireless endoscopy</a:t>
            </a:r>
            <a:endParaRPr lang="en-US" sz="3600" b="1" dirty="0">
              <a:solidFill>
                <a:srgbClr val="DA000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cs-CZ" altLang="cs-CZ" sz="2800" i="1" dirty="0"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cs-CZ" altLang="cs-CZ" sz="2800" baseline="-25000" dirty="0"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cs-CZ" altLang="cs-CZ" sz="2800" dirty="0">
                <a:cs typeface="Times New Roman" panose="02020603050405020304" pitchFamily="18" charset="0"/>
                <a:sym typeface="Symbol" pitchFamily="18" charset="2"/>
              </a:rPr>
              <a:t> = 433 MHz  </a:t>
            </a:r>
            <a:r>
              <a:rPr lang="cs-CZ" altLang="cs-CZ" sz="2800" i="1" dirty="0"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cs-CZ" altLang="cs-CZ" sz="2800" baseline="-25000" dirty="0"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cs-CZ" altLang="cs-CZ" sz="2800" dirty="0">
                <a:cs typeface="Times New Roman" panose="02020603050405020304" pitchFamily="18" charset="0"/>
                <a:sym typeface="Symbol" pitchFamily="18" charset="2"/>
              </a:rPr>
              <a:t> = 2</a:t>
            </a:r>
            <a:r>
              <a:rPr lang="en-US" altLang="cs-CZ" sz="2800" dirty="0">
                <a:cs typeface="Times New Roman" panose="02020603050405020304" pitchFamily="18" charset="0"/>
                <a:sym typeface="Symbol" pitchFamily="18" charset="2"/>
              </a:rPr>
              <a:t>.</a:t>
            </a:r>
            <a:r>
              <a:rPr lang="cs-CZ" altLang="cs-CZ" sz="2800" dirty="0">
                <a:cs typeface="Times New Roman" panose="02020603050405020304" pitchFamily="18" charset="0"/>
                <a:sym typeface="Symbol" pitchFamily="18" charset="2"/>
              </a:rPr>
              <a:t>4 GHz</a:t>
            </a:r>
            <a:endParaRPr lang="en-US" alt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9B14AD7-2FE9-492D-AF5B-D1971BC5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14" y="2050141"/>
            <a:ext cx="5327333" cy="3887152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70E338B-BA77-4D88-B627-53538BFC0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43219"/>
            <a:ext cx="18288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A84DA43-C5CC-4CB7-ACD2-2477905BC51B}"/>
              </a:ext>
            </a:extLst>
          </p:cNvPr>
          <p:cNvSpPr/>
          <p:nvPr/>
        </p:nvSpPr>
        <p:spPr>
          <a:xfrm>
            <a:off x="5076056" y="5661248"/>
            <a:ext cx="1008112" cy="54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">
            <a:extLst>
              <a:ext uri="{FF2B5EF4-FFF2-40B4-BE49-F238E27FC236}">
                <a16:creationId xmlns:a16="http://schemas.microsoft.com/office/drawing/2014/main" id="{741B9F48-6983-4D3C-B2D8-ED342186A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811" y="5742549"/>
            <a:ext cx="35742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cs-CZ" altLang="cs-CZ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RAŠKA, M. </a:t>
            </a:r>
            <a:r>
              <a:rPr lang="en-US" altLang="cs-CZ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Sensing the sensor</a:t>
            </a:r>
            <a:r>
              <a:rPr lang="cs-CZ" altLang="cs-CZ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cs-CZ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signal in </a:t>
            </a:r>
            <a:r>
              <a:rPr lang="cs-CZ" altLang="cs-CZ" i="1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digestive tract</a:t>
            </a:r>
            <a:r>
              <a:rPr lang="cs-CZ" altLang="cs-CZ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en-US" altLang="cs-CZ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Bachelor thesis</a:t>
            </a:r>
            <a:r>
              <a:rPr lang="cs-CZ" altLang="cs-CZ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Brno</a:t>
            </a:r>
            <a:r>
              <a:rPr lang="en-US" altLang="cs-CZ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University of Technology</a:t>
            </a:r>
            <a:r>
              <a:rPr lang="cs-CZ" altLang="cs-CZ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2019.</a:t>
            </a:r>
            <a:endParaRPr lang="en-US" altLang="cs-CZ" noProof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84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On-body </a:t>
            </a:r>
            <a:r>
              <a:rPr lang="en-US" sz="3600" b="1" dirty="0"/>
              <a:t>propagation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On-body communication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EM energy radiated into a half-space: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en-US" sz="2800" dirty="0">
                <a:sym typeface="Symbol"/>
              </a:rPr>
              <a:t> </a:t>
            </a:r>
            <a:r>
              <a:rPr lang="en-US" altLang="en-US" sz="2800" i="1" dirty="0">
                <a:sym typeface="Symbol"/>
              </a:rPr>
              <a:t>half value of radiation resistance</a:t>
            </a:r>
            <a:r>
              <a:rPr lang="en-US" altLang="en-US" sz="2800" dirty="0">
                <a:sym typeface="Symbol"/>
              </a:rPr>
              <a:t>  </a:t>
            </a:r>
            <a:r>
              <a:rPr lang="en-US" altLang="en-US" sz="2800" i="1" dirty="0" err="1">
                <a:solidFill>
                  <a:srgbClr val="DA0000"/>
                </a:solidFill>
                <a:sym typeface="Symbol"/>
              </a:rPr>
              <a:t>P</a:t>
            </a:r>
            <a:r>
              <a:rPr lang="en-US" altLang="en-US" sz="2800" i="1" baseline="-25000" dirty="0" err="1">
                <a:solidFill>
                  <a:srgbClr val="DA0000"/>
                </a:solidFill>
                <a:sym typeface="Symbol"/>
              </a:rPr>
              <a:t>tot</a:t>
            </a:r>
            <a:r>
              <a:rPr lang="en-US" altLang="en-US" sz="2800" dirty="0">
                <a:solidFill>
                  <a:srgbClr val="DA0000"/>
                </a:solidFill>
                <a:sym typeface="Symbol"/>
              </a:rPr>
              <a:t> = +3 dB</a:t>
            </a:r>
            <a:endParaRPr lang="en-US" altLang="en-US" sz="2800" dirty="0">
              <a:solidFill>
                <a:srgbClr val="DA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6" y="3284984"/>
            <a:ext cx="7398328" cy="2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23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On-body </a:t>
            </a:r>
            <a:r>
              <a:rPr lang="en-US" sz="3600" b="1" dirty="0"/>
              <a:t>propagation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268760"/>
            <a:ext cx="85324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Perfect electric conductor (PEC) </a:t>
            </a:r>
            <a:r>
              <a:rPr lang="en-US" altLang="cs-CZ" sz="2800" dirty="0">
                <a:latin typeface="+mn-lt"/>
                <a:sym typeface="Symbol"/>
              </a:rPr>
              <a:t>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/>
              </a:rPr>
              <a:t>lossy dielectrics</a:t>
            </a:r>
            <a:endParaRPr lang="en-US" altLang="cs-CZ" sz="2800" dirty="0">
              <a:latin typeface="+mn-lt"/>
              <a:sym typeface="Symbol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/>
              </a:rPr>
              <a:t>Norton wave</a:t>
            </a:r>
            <a:endParaRPr lang="en-US" altLang="cs-CZ" sz="2800" dirty="0">
              <a:latin typeface="+mn-lt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917575" y="3049588"/>
          <a:ext cx="62642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Rovnice" r:id="rId4" imgW="3479760" imgH="1041120" progId="Equation.3">
                  <p:embed/>
                </p:oleObj>
              </mc:Choice>
              <mc:Fallback>
                <p:oleObj name="Rovnice" r:id="rId4" imgW="3479760" imgH="104112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3049588"/>
                        <a:ext cx="6264275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 bwMode="auto">
          <a:xfrm>
            <a:off x="3456000" y="3050325"/>
            <a:ext cx="3700497" cy="936000"/>
          </a:xfrm>
          <a:prstGeom prst="rect">
            <a:avLst/>
          </a:prstGeom>
          <a:noFill/>
          <a:ln w="25400">
            <a:solidFill>
              <a:srgbClr val="DA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cs-CZ" sz="2000" dirty="0">
              <a:solidFill>
                <a:srgbClr val="DA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 bwMode="auto">
          <a:xfrm>
            <a:off x="8042708" y="3050324"/>
            <a:ext cx="9189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space</a:t>
            </a:r>
            <a:br>
              <a:rPr lang="en-US" sz="2400" dirty="0">
                <a:solidFill>
                  <a:srgbClr val="DA0000"/>
                </a:solidFill>
              </a:rPr>
            </a:br>
            <a:r>
              <a:rPr lang="en-US" sz="2400" dirty="0">
                <a:solidFill>
                  <a:srgbClr val="DA0000"/>
                </a:solidFill>
              </a:rPr>
              <a:t>wave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4710761" y="2641915"/>
            <a:ext cx="577171" cy="323999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813776" y="2641915"/>
            <a:ext cx="613187" cy="324000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 bwMode="auto">
          <a:xfrm>
            <a:off x="5284218" y="2242536"/>
            <a:ext cx="906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direct</a:t>
            </a:r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7446939" y="2265649"/>
            <a:ext cx="130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reflected</a:t>
            </a:r>
          </a:p>
        </p:txBody>
      </p:sp>
      <p:sp>
        <p:nvSpPr>
          <p:cNvPr id="17" name="TextovéPole 1"/>
          <p:cNvSpPr txBox="1">
            <a:spLocks noChangeArrowheads="1"/>
          </p:cNvSpPr>
          <p:nvPr/>
        </p:nvSpPr>
        <p:spPr bwMode="auto">
          <a:xfrm>
            <a:off x="1932408" y="5498593"/>
            <a:ext cx="5556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J. C. Jordan, K. G. Balmain, </a:t>
            </a:r>
            <a:r>
              <a:rPr lang="en-US" altLang="cs-CZ" i="1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Electromagnetic Waves and</a:t>
            </a:r>
            <a:br>
              <a:rPr lang="en-US" altLang="cs-CZ" i="1" noProof="1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altLang="cs-CZ" i="1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Radiating Systems</a:t>
            </a:r>
            <a:r>
              <a:rPr lang="en-US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, Englewood Cliffs: Prentice Hall, 1968.</a:t>
            </a:r>
          </a:p>
        </p:txBody>
      </p:sp>
    </p:spTree>
    <p:extLst>
      <p:ext uri="{BB962C8B-B14F-4D97-AF65-F5344CB8AC3E}">
        <p14:creationId xmlns:p14="http://schemas.microsoft.com/office/powerpoint/2010/main" val="368108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On-body</a:t>
            </a:r>
            <a:r>
              <a:rPr lang="en-US" sz="3600" b="1" dirty="0"/>
              <a:t> propagation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7740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Vertically</a:t>
            </a:r>
            <a:r>
              <a:rPr lang="en-US" altLang="cs-CZ" sz="2800" dirty="0">
                <a:latin typeface="+mn-lt"/>
                <a:sym typeface="Symbol" pitchFamily="18" charset="2"/>
              </a:rPr>
              <a:t> polarized surface wave</a:t>
            </a:r>
            <a:endParaRPr lang="en-US" altLang="en-US" sz="2800" dirty="0">
              <a:solidFill>
                <a:srgbClr val="DA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582863" y="1951038"/>
          <a:ext cx="34067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Rovnice" r:id="rId4" imgW="1892160" imgH="393480" progId="Equation.3">
                  <p:embed/>
                </p:oleObj>
              </mc:Choice>
              <mc:Fallback>
                <p:oleObj name="Rovnice" r:id="rId4" imgW="1892160" imgH="39348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1951038"/>
                        <a:ext cx="34067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2555776" y="3356992"/>
          <a:ext cx="1393855" cy="47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Rovnice" r:id="rId6" imgW="774364" imgH="266584" progId="Equation.3">
                  <p:embed/>
                </p:oleObj>
              </mc:Choice>
              <mc:Fallback>
                <p:oleObj name="Rovnice" r:id="rId6" imgW="774364" imgH="266584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356992"/>
                        <a:ext cx="1393855" cy="479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555776" y="4005064"/>
          <a:ext cx="891153" cy="77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Rovnice" r:id="rId8" imgW="495085" imgH="431613" progId="Equation.3">
                  <p:embed/>
                </p:oleObj>
              </mc:Choice>
              <mc:Fallback>
                <p:oleObj name="Rovnice" r:id="rId8" imgW="495085" imgH="431613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005064"/>
                        <a:ext cx="891153" cy="776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2555776" y="4797152"/>
          <a:ext cx="1668600" cy="77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Rovnice" r:id="rId10" imgW="927000" imgH="431640" progId="Equation.3">
                  <p:embed/>
                </p:oleObj>
              </mc:Choice>
              <mc:Fallback>
                <p:oleObj name="Rovnice" r:id="rId10" imgW="927000" imgH="43164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97152"/>
                        <a:ext cx="1668600" cy="776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1560" y="2708920"/>
            <a:ext cx="5904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cs-CZ" altLang="cs-CZ" sz="2800" dirty="0">
                <a:latin typeface="+mn-lt"/>
                <a:sym typeface="Symbol" pitchFamily="18" charset="2"/>
              </a:rPr>
              <a:t>kde</a:t>
            </a:r>
            <a:endParaRPr lang="en-US" altLang="en-US" sz="2800" dirty="0">
              <a:solidFill>
                <a:srgbClr val="DA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 bwMode="auto">
          <a:xfrm>
            <a:off x="4706243" y="3356992"/>
            <a:ext cx="3250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wave number</a:t>
            </a:r>
          </a:p>
        </p:txBody>
      </p:sp>
      <p:sp>
        <p:nvSpPr>
          <p:cNvPr id="18" name="TextovéPole 17"/>
          <p:cNvSpPr txBox="1"/>
          <p:nvPr/>
        </p:nvSpPr>
        <p:spPr bwMode="auto">
          <a:xfrm>
            <a:off x="4706242" y="4126180"/>
            <a:ext cx="3250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numeric distance</a:t>
            </a:r>
          </a:p>
        </p:txBody>
      </p:sp>
      <p:sp>
        <p:nvSpPr>
          <p:cNvPr id="19" name="TextovéPole 18"/>
          <p:cNvSpPr txBox="1"/>
          <p:nvPr/>
        </p:nvSpPr>
        <p:spPr bwMode="auto">
          <a:xfrm>
            <a:off x="4718028" y="4869160"/>
            <a:ext cx="3238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complex permittivity</a:t>
            </a:r>
          </a:p>
        </p:txBody>
      </p:sp>
      <p:cxnSp>
        <p:nvCxnSpPr>
          <p:cNvPr id="20" name="Přímá spojnice se šipkou 19"/>
          <p:cNvCxnSpPr>
            <a:cxnSpLocks/>
          </p:cNvCxnSpPr>
          <p:nvPr/>
        </p:nvCxnSpPr>
        <p:spPr>
          <a:xfrm flipH="1">
            <a:off x="5796136" y="2564904"/>
            <a:ext cx="648072" cy="0"/>
          </a:xfrm>
          <a:prstGeom prst="straightConnector1">
            <a:avLst/>
          </a:prstGeom>
          <a:ln w="25400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 bwMode="auto">
          <a:xfrm>
            <a:off x="6517456" y="2150227"/>
            <a:ext cx="23792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DA0000"/>
                </a:solidFill>
              </a:rPr>
              <a:t>distance between antennas</a:t>
            </a:r>
          </a:p>
        </p:txBody>
      </p:sp>
    </p:spTree>
    <p:extLst>
      <p:ext uri="{BB962C8B-B14F-4D97-AF65-F5344CB8AC3E}">
        <p14:creationId xmlns:p14="http://schemas.microsoft.com/office/powerpoint/2010/main" val="110837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On-body </a:t>
            </a:r>
            <a:r>
              <a:rPr lang="en-US" sz="3600" b="1" dirty="0"/>
              <a:t>propagation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Attenuation function</a:t>
            </a:r>
            <a:endParaRPr lang="en-US" altLang="en-US" sz="2800" dirty="0">
              <a:solidFill>
                <a:srgbClr val="DA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1560" y="4005064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latin typeface="+mn-lt"/>
                <a:sym typeface="Symbol" pitchFamily="18" charset="2"/>
              </a:rPr>
              <a:t>where</a:t>
            </a:r>
            <a:endParaRPr lang="en-US" altLang="en-US" sz="2800" dirty="0">
              <a:solidFill>
                <a:srgbClr val="DA0000"/>
              </a:solidFill>
            </a:endParaRPr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2423152" y="1916832"/>
          <a:ext cx="4114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4" imgW="2286000" imgH="304800" progId="Equation.3">
                  <p:embed/>
                </p:oleObj>
              </mc:Choice>
              <mc:Fallback>
                <p:oleObj name="Equation" r:id="rId4" imgW="2286000" imgH="304800" progId="Equation.3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152" y="1916832"/>
                        <a:ext cx="4114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16000" y="2700000"/>
            <a:ext cx="8532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Approximation for</a:t>
            </a:r>
            <a:r>
              <a:rPr lang="cs-CZ" altLang="cs-CZ" sz="2800" dirty="0">
                <a:latin typeface="+mn-lt"/>
                <a:sym typeface="Symbol" pitchFamily="18" charset="2"/>
              </a:rPr>
              <a:t> </a:t>
            </a:r>
            <a:r>
              <a:rPr lang="cs-CZ" altLang="cs-CZ" sz="2800" i="1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cs-CZ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cs-CZ" sz="2800" dirty="0">
                <a:solidFill>
                  <a:srgbClr val="DA0000"/>
                </a:solidFill>
                <a:cs typeface="Times New Roman" panose="02020603050405020304" pitchFamily="18" charset="0"/>
                <a:sym typeface="Symbol" pitchFamily="18" charset="2"/>
              </a:rPr>
              <a:t>&gt; 20</a:t>
            </a:r>
            <a:endParaRPr lang="en-US" altLang="en-US" sz="2800" dirty="0">
              <a:solidFill>
                <a:srgbClr val="DA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2541588" y="3429000"/>
          <a:ext cx="9810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Rovnice" r:id="rId6" imgW="545760" imgH="444240" progId="Equation.3">
                  <p:embed/>
                </p:oleObj>
              </mc:Choice>
              <mc:Fallback>
                <p:oleObj name="Rovnice" r:id="rId6" imgW="545760" imgH="444240" progId="Equation.3">
                  <p:embed/>
                  <p:pic>
                    <p:nvPicPr>
                      <p:cNvPr id="26" name="Objek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3429000"/>
                        <a:ext cx="9810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8" name="Objekt 27"/>
          <p:cNvGraphicFramePr>
            <a:graphicFrameLocks noChangeAspect="1"/>
          </p:cNvGraphicFramePr>
          <p:nvPr/>
        </p:nvGraphicFramePr>
        <p:xfrm>
          <a:off x="2511425" y="4527550"/>
          <a:ext cx="33131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Rovnice" r:id="rId8" imgW="1841400" imgH="520560" progId="Equation.3">
                  <p:embed/>
                </p:oleObj>
              </mc:Choice>
              <mc:Fallback>
                <p:oleObj name="Rovnice" r:id="rId8" imgW="1841400" imgH="520560" progId="Equation.3">
                  <p:embed/>
                  <p:pic>
                    <p:nvPicPr>
                      <p:cNvPr id="28" name="Objek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4527550"/>
                        <a:ext cx="3313113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/>
        </p:nvGraphicFramePr>
        <p:xfrm>
          <a:off x="2483768" y="5589240"/>
          <a:ext cx="32924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Rovnice" r:id="rId10" imgW="1828800" imgH="431640" progId="Equation.3">
                  <p:embed/>
                </p:oleObj>
              </mc:Choice>
              <mc:Fallback>
                <p:oleObj name="Rovnice" r:id="rId10" imgW="1828800" imgH="431640" progId="Equation.3">
                  <p:embed/>
                  <p:pic>
                    <p:nvPicPr>
                      <p:cNvPr id="30" name="Objek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589240"/>
                        <a:ext cx="32924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722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On-body</a:t>
            </a:r>
            <a:r>
              <a:rPr lang="en-US" sz="3600" b="1" dirty="0"/>
              <a:t> propagation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170" name="Obrázek 5" descr="D:\OSprofil\Desktop\Matlab\Surface Waves\Vp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4" y="1844824"/>
            <a:ext cx="3886400" cy="3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ázek 4" descr="D:\OSprofil\Desktop\Matlab\Surface Waves\Hp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41" y="1844824"/>
            <a:ext cx="3886400" cy="3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21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0" y="2809277"/>
            <a:ext cx="8304762" cy="3314286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 bwMode="auto">
          <a:xfrm>
            <a:off x="155670" y="5034717"/>
            <a:ext cx="1775029" cy="11701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55576" y="1844824"/>
            <a:ext cx="5400600" cy="84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2400" dirty="0"/>
              <a:t>planar equivalent phantom</a:t>
            </a:r>
            <a:br>
              <a:rPr lang="en-US" altLang="cs-CZ" sz="2400" dirty="0"/>
            </a:br>
            <a:r>
              <a:rPr lang="en-US" altLang="cs-CZ" sz="2400" dirty="0"/>
              <a:t>comprising diffraction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/>
              <a:t>ISM </a:t>
            </a:r>
            <a:r>
              <a:rPr lang="en-US" sz="3600" b="1" dirty="0"/>
              <a:t>band</a:t>
            </a:r>
            <a:r>
              <a:rPr lang="cs-CZ" sz="3600" b="1" dirty="0"/>
              <a:t> 60 GHz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2826463" cy="384399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8" y="5069091"/>
            <a:ext cx="6770268" cy="6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 bwMode="auto">
          <a:xfrm>
            <a:off x="7569407" y="4016961"/>
            <a:ext cx="1106625" cy="11701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cs-CZ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9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Phantom</a:t>
            </a:r>
            <a:r>
              <a:rPr lang="cs-CZ" sz="3600" b="1" dirty="0"/>
              <a:t> 60 GHz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26" y="2132469"/>
            <a:ext cx="5995139" cy="405494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4664" y="1020574"/>
            <a:ext cx="8424936" cy="939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2400" dirty="0"/>
              <a:t>Reflection coefficient at the input</a:t>
            </a:r>
            <a:br>
              <a:rPr lang="en-US" altLang="cs-CZ" sz="2400" dirty="0"/>
            </a:br>
            <a:r>
              <a:rPr lang="en-US" altLang="cs-CZ" sz="2400" dirty="0"/>
              <a:t>of quarter-wavelength monopole</a:t>
            </a:r>
          </a:p>
        </p:txBody>
      </p:sp>
    </p:spTree>
    <p:extLst>
      <p:ext uri="{BB962C8B-B14F-4D97-AF65-F5344CB8AC3E}">
        <p14:creationId xmlns:p14="http://schemas.microsoft.com/office/powerpoint/2010/main" val="3480428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Phantom</a:t>
            </a:r>
            <a:r>
              <a:rPr lang="cs-CZ" sz="3600" b="1" dirty="0"/>
              <a:t> 60 GHz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28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93" y="2121903"/>
            <a:ext cx="5725806" cy="434423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3528" y="1196752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2400" dirty="0"/>
              <a:t>Tuning parameters </a:t>
            </a:r>
            <a:r>
              <a:rPr lang="en-US" altLang="cs-CZ" sz="2400" dirty="0">
                <a:solidFill>
                  <a:srgbClr val="DA0000"/>
                </a:solidFill>
              </a:rPr>
              <a:t>[</a:t>
            </a:r>
            <a:r>
              <a:rPr lang="en-US" altLang="cs-CZ" sz="2400" i="1" dirty="0">
                <a:solidFill>
                  <a:srgbClr val="DA0000"/>
                </a:solidFill>
                <a:sym typeface="Symbol"/>
              </a:rPr>
              <a:t></a:t>
            </a:r>
            <a:r>
              <a:rPr lang="en-US" altLang="cs-CZ" sz="2400" dirty="0">
                <a:solidFill>
                  <a:srgbClr val="DA0000"/>
                </a:solidFill>
                <a:sym typeface="Symbol"/>
              </a:rPr>
              <a:t>, </a:t>
            </a:r>
            <a:r>
              <a:rPr lang="en-US" altLang="cs-CZ" sz="2400" i="1" dirty="0">
                <a:solidFill>
                  <a:srgbClr val="DA0000"/>
                </a:solidFill>
                <a:sym typeface="Symbol"/>
              </a:rPr>
              <a:t></a:t>
            </a:r>
            <a:r>
              <a:rPr lang="en-US" altLang="cs-CZ" sz="2400" dirty="0">
                <a:solidFill>
                  <a:srgbClr val="DA0000"/>
                </a:solidFill>
              </a:rPr>
              <a:t>] </a:t>
            </a:r>
            <a:r>
              <a:rPr lang="en-US" altLang="cs-CZ" sz="2400" dirty="0"/>
              <a:t>of Norton model:</a:t>
            </a:r>
            <a:br>
              <a:rPr lang="en-US" altLang="cs-CZ" sz="2400" dirty="0"/>
            </a:br>
            <a:r>
              <a:rPr lang="en-US" altLang="cs-CZ" sz="2400" dirty="0"/>
              <a:t>comparison of transmission coefficient with voxel model</a:t>
            </a:r>
          </a:p>
        </p:txBody>
      </p:sp>
    </p:spTree>
    <p:extLst>
      <p:ext uri="{BB962C8B-B14F-4D97-AF65-F5344CB8AC3E}">
        <p14:creationId xmlns:p14="http://schemas.microsoft.com/office/powerpoint/2010/main" val="2470697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An example</a:t>
            </a:r>
            <a:r>
              <a:rPr lang="cs-CZ" sz="3600" b="1" dirty="0"/>
              <a:t>: </a:t>
            </a:r>
            <a:r>
              <a:rPr lang="en-US" sz="3600" b="1" dirty="0"/>
              <a:t>horn antenna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4014631" cy="3009624"/>
          </a:xfrm>
          <a:prstGeom prst="rect">
            <a:avLst/>
          </a:prstGeom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B828F80A-E434-4629-BF96-9A435BA8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408" y="5498593"/>
            <a:ext cx="55567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CUPAL, M.; RAIDA, Z. </a:t>
            </a:r>
            <a:r>
              <a:rPr lang="en-US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H-plane SIW horn antenna for on-body communication</a:t>
            </a:r>
            <a:r>
              <a:rPr lang="cs-CZ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. Radioelektronika 2016. Košice (Slovakia): IEEE. DOI: 10.1109/RADIOELEK.2016.7477347</a:t>
            </a:r>
            <a:endParaRPr lang="en-US" altLang="cs-CZ" noProof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6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Wired </a:t>
            </a:r>
            <a:r>
              <a:rPr lang="en-US" sz="3600" b="1" dirty="0">
                <a:sym typeface="Symbol"/>
              </a:rPr>
              <a:t> wireless communication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files.gereports.com/wp-content/uploads/2012/05/MBA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82" y="2403197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C00000"/>
                </a:solidFill>
                <a:latin typeface="+mn-lt"/>
                <a:sym typeface="Symbol" pitchFamily="18" charset="2"/>
              </a:rPr>
              <a:t>Can be human body represented by a conductive ground plane</a:t>
            </a:r>
            <a:r>
              <a:rPr lang="cs-CZ" altLang="cs-CZ" sz="2800" dirty="0">
                <a:solidFill>
                  <a:srgbClr val="C00000"/>
                </a:solidFill>
                <a:latin typeface="+mn-lt"/>
                <a:sym typeface="Symbol" pitchFamily="18" charset="2"/>
              </a:rPr>
              <a:t>?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91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An example</a:t>
            </a:r>
            <a:r>
              <a:rPr lang="cs-CZ" sz="3600" b="1" dirty="0"/>
              <a:t>: </a:t>
            </a:r>
            <a:r>
              <a:rPr lang="en-US" sz="3600" b="1" dirty="0"/>
              <a:t>horn antenna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30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1">
            <a:extLst>
              <a:ext uri="{FF2B5EF4-FFF2-40B4-BE49-F238E27FC236}">
                <a16:creationId xmlns:a16="http://schemas.microsoft.com/office/drawing/2014/main" id="{B828F80A-E434-4629-BF96-9A435BA8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451" y="5133094"/>
            <a:ext cx="55567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CUPAL, M.; RAIDA, Z. </a:t>
            </a:r>
            <a:r>
              <a:rPr lang="en-US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H-plane SIW horn antenna for on-body communication</a:t>
            </a:r>
            <a:r>
              <a:rPr lang="cs-CZ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. Radioelektronika 2016. Košice (Slovakia): IEEE. DOI: 10.1109/RADIOELEK.2016.7477347</a:t>
            </a:r>
            <a:endParaRPr lang="en-US" altLang="cs-CZ" noProof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7B47AD-2FD9-4AA4-8455-C45C5D9C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98941"/>
            <a:ext cx="4143737" cy="32524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7F549A-A5A3-435C-B576-32EF6DF79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804" y="1498941"/>
            <a:ext cx="3912243" cy="32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4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An example</a:t>
            </a:r>
            <a:r>
              <a:rPr lang="cs-CZ" sz="3600" b="1" dirty="0"/>
              <a:t>: </a:t>
            </a:r>
            <a:r>
              <a:rPr lang="en-US" sz="3600" b="1" dirty="0"/>
              <a:t>horn antenna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1">
            <a:extLst>
              <a:ext uri="{FF2B5EF4-FFF2-40B4-BE49-F238E27FC236}">
                <a16:creationId xmlns:a16="http://schemas.microsoft.com/office/drawing/2014/main" id="{B828F80A-E434-4629-BF96-9A435BA8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451" y="5133094"/>
            <a:ext cx="55567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CUPAL, M.; RAIDA, Z. </a:t>
            </a:r>
            <a:r>
              <a:rPr lang="en-US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H-plane SIW horn antenna for on-body communication</a:t>
            </a:r>
            <a:r>
              <a:rPr lang="cs-CZ" altLang="cs-CZ" noProof="1">
                <a:solidFill>
                  <a:schemeClr val="bg1">
                    <a:lumMod val="50000"/>
                  </a:schemeClr>
                </a:solidFill>
                <a:latin typeface="+mn-lt"/>
              </a:rPr>
              <a:t>. Radioelektronika 2016. Košice (Slovakia): IEEE. DOI: 10.1109/RADIOELEK.2016.7477347</a:t>
            </a:r>
            <a:endParaRPr lang="en-US" altLang="cs-CZ" noProof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6BCDDC2-B14D-42CA-9770-E7C85AB06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23167"/>
            <a:ext cx="3634451" cy="32061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E3D22FA-044A-421B-98D3-B697F8714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824" y="1575252"/>
            <a:ext cx="3657600" cy="31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91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Summary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Wired versus wireless communication: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the problem of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efficiency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Electrical parameters of human body: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in-body</a:t>
            </a:r>
            <a:r>
              <a:rPr lang="en-US" altLang="cs-CZ" sz="2800" dirty="0">
                <a:latin typeface="+mn-lt"/>
                <a:sym typeface="Symbol" pitchFamily="18" charset="2"/>
              </a:rPr>
              <a:t> /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off-body </a:t>
            </a:r>
            <a:r>
              <a:rPr lang="en-US" altLang="cs-CZ" sz="2800" dirty="0">
                <a:latin typeface="+mn-lt"/>
                <a:sym typeface="Symbol" pitchFamily="18" charset="2"/>
              </a:rPr>
              <a:t>/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on-body</a:t>
            </a:r>
            <a:r>
              <a:rPr lang="en-US" altLang="cs-CZ" sz="2800" dirty="0">
                <a:latin typeface="+mn-lt"/>
                <a:sym typeface="Symbol" pitchFamily="18" charset="2"/>
              </a:rPr>
              <a:t> wave propagation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</a:rPr>
              <a:t>On-body communication:</a:t>
            </a:r>
            <a:br>
              <a:rPr lang="en-US" altLang="cs-CZ" sz="2800" dirty="0">
                <a:latin typeface="+mn-lt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</a:rPr>
              <a:t>Norton</a:t>
            </a:r>
            <a:r>
              <a:rPr lang="en-US" altLang="cs-CZ" sz="2800" dirty="0">
                <a:latin typeface="+mn-lt"/>
              </a:rPr>
              <a:t> wave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</a:rPr>
              <a:t>Increasing frequency </a:t>
            </a:r>
            <a:r>
              <a:rPr lang="en-US" altLang="cs-CZ" sz="2800" dirty="0">
                <a:latin typeface="+mn-lt"/>
                <a:sym typeface="Symbol" panose="05050102010706020507" pitchFamily="18" charset="2"/>
              </a:rPr>
              <a:t> the increase of attenuation</a:t>
            </a:r>
            <a:endParaRPr lang="en-US" alt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23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Tissue parameters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40384"/>
              </p:ext>
            </p:extLst>
          </p:nvPr>
        </p:nvGraphicFramePr>
        <p:xfrm>
          <a:off x="1259632" y="1556792"/>
          <a:ext cx="3262463" cy="2016000"/>
        </p:xfrm>
        <a:graphic>
          <a:graphicData uri="http://schemas.openxmlformats.org/drawingml/2006/table">
            <a:tbl>
              <a:tblPr/>
              <a:tblGrid>
                <a:gridCol w="182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d </a:t>
                      </a: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[mm]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Skin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Fat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Muscle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1982680" cy="25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19631"/>
              </p:ext>
            </p:extLst>
          </p:nvPr>
        </p:nvGraphicFramePr>
        <p:xfrm>
          <a:off x="1259632" y="3933056"/>
          <a:ext cx="6192688" cy="2016000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 GHz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</a:t>
                      </a:r>
                      <a:r>
                        <a:rPr kumimoji="0" lang="en-US" altLang="cs-CZ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[-]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[S/m]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Skin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38.063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1.441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Fat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5.285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0.102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Muscle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52.791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1.705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14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Tissue parameters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40283"/>
              </p:ext>
            </p:extLst>
          </p:nvPr>
        </p:nvGraphicFramePr>
        <p:xfrm>
          <a:off x="1259632" y="1556792"/>
          <a:ext cx="6048672" cy="2016000"/>
        </p:xfrm>
        <a:graphic>
          <a:graphicData uri="http://schemas.openxmlformats.org/drawingml/2006/table">
            <a:tbl>
              <a:tblPr/>
              <a:tblGrid>
                <a:gridCol w="286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5.8 GHz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</a:t>
                      </a:r>
                      <a:r>
                        <a:rPr kumimoji="0" lang="en-US" altLang="cs-CZ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[-]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[S/m]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Skin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35.114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3.717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Fat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4.955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0.293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Muscle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48.485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4.962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68319"/>
              </p:ext>
            </p:extLst>
          </p:nvPr>
        </p:nvGraphicFramePr>
        <p:xfrm>
          <a:off x="1259632" y="3933056"/>
          <a:ext cx="6120679" cy="2016000"/>
        </p:xfrm>
        <a:graphic>
          <a:graphicData uri="http://schemas.openxmlformats.org/drawingml/2006/table">
            <a:tbl>
              <a:tblPr/>
              <a:tblGrid>
                <a:gridCol w="298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60 GHz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</a:t>
                      </a:r>
                      <a:r>
                        <a:rPr kumimoji="0" lang="en-US" altLang="cs-CZ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[-]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cs-CZ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[S/m]</a:t>
                      </a:r>
                      <a:endParaRPr kumimoji="0" lang="cs-CZ" altLang="cs-CZ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Skin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7.975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36.39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Fat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3.132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2.815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Muscle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12.856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>
                      <a:lvl1pPr indent="182563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2563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182563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  <a:tab pos="449263" algn="l"/>
                        </a:tabLst>
                      </a:pPr>
                      <a:r>
                        <a:rPr kumimoji="0" lang="en-US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52.82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60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Wired</a:t>
            </a:r>
            <a:r>
              <a:rPr lang="cs-CZ" sz="3600" b="1" dirty="0"/>
              <a:t> </a:t>
            </a:r>
            <a:r>
              <a:rPr lang="en-US" sz="3600" b="1" dirty="0">
                <a:sym typeface="Symbol"/>
              </a:rPr>
              <a:t>communication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Immunity against interferences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High efficiency</a:t>
            </a:r>
          </a:p>
          <a:p>
            <a:pPr marL="645750" lvl="1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Propagation of EM energy in a single direction</a:t>
            </a:r>
          </a:p>
          <a:p>
            <a:pPr marL="645750" lvl="1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Losses in dielectrics</a:t>
            </a:r>
          </a:p>
          <a:p>
            <a:pPr marL="645750" lvl="1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Losses in inner conductor and shielding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Applicable in case of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on-body</a:t>
            </a:r>
            <a:r>
              <a:rPr lang="en-US" altLang="cs-CZ" sz="2800" dirty="0">
                <a:latin typeface="+mn-lt"/>
                <a:sym typeface="Symbol" pitchFamily="18" charset="2"/>
              </a:rPr>
              <a:t> communication only</a:t>
            </a:r>
            <a:endParaRPr lang="en-US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619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1" y="2780928"/>
            <a:ext cx="86439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</a:rPr>
              <a:t>Wired</a:t>
            </a:r>
            <a:r>
              <a:rPr lang="en-US" sz="3600" b="1" dirty="0"/>
              <a:t> </a:t>
            </a:r>
            <a:r>
              <a:rPr lang="en-US" sz="3600" b="1" dirty="0">
                <a:sym typeface="Symbol"/>
              </a:rPr>
              <a:t>communication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2" y="1196752"/>
            <a:ext cx="8885873" cy="14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7668344" y="1052736"/>
            <a:ext cx="648072" cy="1555621"/>
          </a:xfrm>
          <a:prstGeom prst="rect">
            <a:avLst/>
          </a:prstGeom>
          <a:noFill/>
          <a:ln w="25400">
            <a:solidFill>
              <a:srgbClr val="DA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cs-CZ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6516260" y="2807180"/>
          <a:ext cx="2376409" cy="93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320227" imgH="520474" progId="Equation.3">
                  <p:embed/>
                </p:oleObj>
              </mc:Choice>
              <mc:Fallback>
                <p:oleObj name="Equation" r:id="rId6" imgW="1320227" imgH="520474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60" y="2807180"/>
                        <a:ext cx="2376409" cy="936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 bwMode="auto">
          <a:xfrm>
            <a:off x="6444207" y="2780928"/>
            <a:ext cx="2570727" cy="979557"/>
          </a:xfrm>
          <a:prstGeom prst="rect">
            <a:avLst/>
          </a:prstGeom>
          <a:noFill/>
          <a:ln w="25400">
            <a:solidFill>
              <a:srgbClr val="DA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2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A0000"/>
                </a:solidFill>
                <a:sym typeface="Symbol"/>
              </a:rPr>
              <a:t>Wireless</a:t>
            </a:r>
            <a:r>
              <a:rPr lang="en-US" sz="3600" b="1" dirty="0">
                <a:sym typeface="Symbol"/>
              </a:rPr>
              <a:t> communication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8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6000" y="1260000"/>
            <a:ext cx="853246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High mobility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High sensitivity to interferences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Low efficiency</a:t>
            </a:r>
          </a:p>
          <a:p>
            <a:pPr marL="645750" lvl="1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Energy propagation in all directions</a:t>
            </a:r>
          </a:p>
          <a:p>
            <a:pPr marL="645750" lvl="1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Losses in surrounding (tissues heated)</a:t>
            </a:r>
          </a:p>
          <a:p>
            <a:pPr marL="645750" lvl="1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Losses in an antenna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Necessary when communicating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in a body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or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off a body</a:t>
            </a:r>
            <a:endParaRPr lang="en-US" altLang="cs-CZ" sz="2800" dirty="0"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404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Contents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Efficiency of wireless communication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Off-body</a:t>
            </a:r>
            <a:r>
              <a:rPr lang="en-US" altLang="cs-CZ" sz="2800" dirty="0">
                <a:latin typeface="+mn-lt"/>
                <a:sym typeface="Symbol" pitchFamily="18" charset="2"/>
              </a:rPr>
              <a:t> communication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free-space propagation (air)</a:t>
            </a:r>
            <a:endParaRPr lang="en-US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In-body </a:t>
            </a:r>
            <a:r>
              <a:rPr lang="en-US" altLang="cs-CZ" sz="2800" dirty="0">
                <a:latin typeface="+mn-lt"/>
                <a:sym typeface="Symbol" pitchFamily="18" charset="2"/>
              </a:rPr>
              <a:t>communication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wave propagation in a lossy environment (inhomogeneous)</a:t>
            </a:r>
            <a:endParaRPr lang="en-US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On-body </a:t>
            </a:r>
            <a:r>
              <a:rPr lang="en-US" altLang="cs-CZ" sz="2800" dirty="0">
                <a:latin typeface="+mn-lt"/>
                <a:sym typeface="Symbol" pitchFamily="18" charset="2"/>
              </a:rPr>
              <a:t>communication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wave propagation along the interface of a lossy environment and the air</a:t>
            </a:r>
            <a:endParaRPr lang="en-US" altLang="cs-CZ" sz="2800" dirty="0">
              <a:solidFill>
                <a:srgbClr val="DA0000"/>
              </a:solidFill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4348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1096</Words>
  <Application>Microsoft Office PowerPoint</Application>
  <PresentationFormat>Předvádění na obrazovce (4:3)</PresentationFormat>
  <Paragraphs>217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Motiv systému Office</vt:lpstr>
      <vt:lpstr>Equation</vt:lpstr>
      <vt:lpstr>Rovnice</vt:lpstr>
      <vt:lpstr>Modeling Wave Propagation: On-body &amp; In-body Communication</vt:lpstr>
      <vt:lpstr>Recap</vt:lpstr>
      <vt:lpstr>Wired  wireless communication</vt:lpstr>
      <vt:lpstr>Tissue parameters</vt:lpstr>
      <vt:lpstr>Tissue parameters</vt:lpstr>
      <vt:lpstr>Wired communication</vt:lpstr>
      <vt:lpstr>Wired communication</vt:lpstr>
      <vt:lpstr>Wireless communication</vt:lpstr>
      <vt:lpstr>Contents</vt:lpstr>
      <vt:lpstr>Efficiency</vt:lpstr>
      <vt:lpstr>Efficiency</vt:lpstr>
      <vt:lpstr>Off-body propagation</vt:lpstr>
      <vt:lpstr>Off-body propagation</vt:lpstr>
      <vt:lpstr>Off-body propagation</vt:lpstr>
      <vt:lpstr>Off-body propagation [vacuum]</vt:lpstr>
      <vt:lpstr>An example: magnetic loop</vt:lpstr>
      <vt:lpstr>An example: magnetic loop</vt:lpstr>
      <vt:lpstr>In-body propagation [dielectrics]</vt:lpstr>
      <vt:lpstr>An example: wireless endoscopy</vt:lpstr>
      <vt:lpstr>An example: wireless endoscopy</vt:lpstr>
      <vt:lpstr>On-body propagation</vt:lpstr>
      <vt:lpstr>On-body propagation</vt:lpstr>
      <vt:lpstr>On-body propagation</vt:lpstr>
      <vt:lpstr>On-body propagation</vt:lpstr>
      <vt:lpstr>On-body propagation</vt:lpstr>
      <vt:lpstr>ISM band 60 GHz</vt:lpstr>
      <vt:lpstr>Phantom 60 GHz</vt:lpstr>
      <vt:lpstr>Phantom 60 GHz</vt:lpstr>
      <vt:lpstr>An example: horn antenna</vt:lpstr>
      <vt:lpstr>An example: horn antenna</vt:lpstr>
      <vt:lpstr>An example: horn antenna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HF structures: Global and local approaches</dc:title>
  <dc:creator>install</dc:creator>
  <cp:lastModifiedBy>Zbyněk Raida</cp:lastModifiedBy>
  <cp:revision>88</cp:revision>
  <dcterms:created xsi:type="dcterms:W3CDTF">2019-07-11T10:21:55Z</dcterms:created>
  <dcterms:modified xsi:type="dcterms:W3CDTF">2020-03-16T16:27:40Z</dcterms:modified>
</cp:coreProperties>
</file>