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5" r:id="rId3"/>
    <p:sldId id="289" r:id="rId4"/>
    <p:sldId id="312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14" r:id="rId14"/>
    <p:sldId id="315" r:id="rId15"/>
    <p:sldId id="317" r:id="rId16"/>
    <p:sldId id="318" r:id="rId17"/>
    <p:sldId id="319" r:id="rId18"/>
    <p:sldId id="316" r:id="rId19"/>
    <p:sldId id="311" r:id="rId20"/>
    <p:sldId id="305" r:id="rId21"/>
    <p:sldId id="306" r:id="rId22"/>
    <p:sldId id="307" r:id="rId23"/>
    <p:sldId id="308" r:id="rId24"/>
    <p:sldId id="309" r:id="rId25"/>
    <p:sldId id="310" r:id="rId26"/>
    <p:sldId id="287" r:id="rId27"/>
    <p:sldId id="32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8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6594-A432-4BDD-B07B-D70FAA491478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B60F7-A9B8-44ED-82DD-D82D9D8D84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9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09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87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9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17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94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24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94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56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4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.png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29.png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png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png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1" y="1980000"/>
            <a:ext cx="8352929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Wearable Electronics:</a:t>
            </a:r>
            <a:br>
              <a:rPr lang="en-US" sz="4000" b="1" dirty="0"/>
            </a:br>
            <a:r>
              <a:rPr lang="en-US" sz="4000" b="1" dirty="0">
                <a:solidFill>
                  <a:srgbClr val="DA0000"/>
                </a:solidFill>
              </a:rPr>
              <a:t>Global &amp; Multi-Objective Optimization</a:t>
            </a:r>
            <a:endParaRPr lang="en-US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1" y="3780000"/>
            <a:ext cx="4320056" cy="108008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</a:rPr>
              <a:t>Zbyněk Raida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rgbClr val="DA0000"/>
                </a:solidFill>
              </a:rPr>
              <a:t>raida@vut.cz</a:t>
            </a:r>
            <a:endParaRPr lang="cs-CZ" sz="2800" b="1" dirty="0">
              <a:solidFill>
                <a:srgbClr val="DA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000"/>
            <a:ext cx="3048000" cy="104394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4139952" y="360000"/>
            <a:ext cx="4457265" cy="114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</a:pPr>
            <a:r>
              <a:rPr lang="en-US" b="1" dirty="0">
                <a:solidFill>
                  <a:srgbClr val="DA0000"/>
                </a:solidFill>
              </a:rPr>
              <a:t>Body-centric wireless communication</a:t>
            </a:r>
            <a:endParaRPr lang="cs-CZ" b="1" dirty="0">
              <a:solidFill>
                <a:srgbClr val="DA0000"/>
              </a:solidFill>
            </a:endParaRPr>
          </a:p>
        </p:txBody>
      </p: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9966786D-D667-49F0-9E17-FA88C86D2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6480048" cy="144018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C85C5D-7C70-47F2-9F4F-FC2973481A00}"/>
              </a:ext>
            </a:extLst>
          </p:cNvPr>
          <p:cNvSpPr txBox="1"/>
          <p:nvPr/>
        </p:nvSpPr>
        <p:spPr>
          <a:xfrm>
            <a:off x="539551" y="6300000"/>
            <a:ext cx="8268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/>
              <a:t>Vytvořeno za podpory projektu OP VVV Moderní a otevřené studium techniky CZ.02.2.69/0.0/0.0/16_015/0002430</a:t>
            </a:r>
          </a:p>
        </p:txBody>
      </p:sp>
    </p:spTree>
    <p:extLst>
      <p:ext uri="{BB962C8B-B14F-4D97-AF65-F5344CB8AC3E}">
        <p14:creationId xmlns:p14="http://schemas.microsoft.com/office/powerpoint/2010/main" val="193619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Evolutionary design: </a:t>
            </a:r>
            <a:r>
              <a:rPr lang="en-US" sz="3600" b="1" dirty="0">
                <a:solidFill>
                  <a:srgbClr val="DA0000"/>
                </a:solidFill>
              </a:rPr>
              <a:t>filter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10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japonské posuvné dveře, křížovka, budova&#10;&#10;Popis byl vytvořen automaticky">
            <a:extLst>
              <a:ext uri="{FF2B5EF4-FFF2-40B4-BE49-F238E27FC236}">
                <a16:creationId xmlns:a16="http://schemas.microsoft.com/office/drawing/2014/main" id="{0A55C2BA-C0AB-45ED-8876-2DCF434E7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242222"/>
            <a:ext cx="7132320" cy="2589581"/>
          </a:xfrm>
          <a:prstGeom prst="rect">
            <a:avLst/>
          </a:prstGeom>
        </p:spPr>
      </p:pic>
      <p:sp>
        <p:nvSpPr>
          <p:cNvPr id="9" name="Zástupný symbol päty 3">
            <a:extLst>
              <a:ext uri="{FF2B5EF4-FFF2-40B4-BE49-F238E27FC236}">
                <a16:creationId xmlns:a16="http://schemas.microsoft.com/office/drawing/2014/main" id="{F6BB8470-6CCB-41F7-BFE5-11F34264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Evolutionary design: </a:t>
            </a:r>
            <a:r>
              <a:rPr lang="en-US" sz="3600" b="1" dirty="0">
                <a:solidFill>
                  <a:srgbClr val="DA0000"/>
                </a:solidFill>
              </a:rPr>
              <a:t>monopole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2">
            <a:extLst>
              <a:ext uri="{FF2B5EF4-FFF2-40B4-BE49-F238E27FC236}">
                <a16:creationId xmlns:a16="http://schemas.microsoft.com/office/drawing/2014/main" id="{CD40C0C6-FC0F-4C12-AA88-F5F939365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1295"/>
              </p:ext>
            </p:extLst>
          </p:nvPr>
        </p:nvGraphicFramePr>
        <p:xfrm>
          <a:off x="254481" y="1210743"/>
          <a:ext cx="4513262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Microsoft Draw" r:id="rId4" imgW="2508250" imgH="1751013" progId="MSDraw">
                  <p:embed/>
                </p:oleObj>
              </mc:Choice>
              <mc:Fallback>
                <p:oleObj name="Microsoft Draw" r:id="rId4" imgW="2508250" imgH="175101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81" y="1210743"/>
                        <a:ext cx="4513262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0C13141-CC2D-444D-9545-10FB5E413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18527"/>
              </p:ext>
            </p:extLst>
          </p:nvPr>
        </p:nvGraphicFramePr>
        <p:xfrm>
          <a:off x="5403279" y="1210743"/>
          <a:ext cx="3486240" cy="35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orelPhotoPaint.Image.11" r:id="rId6" imgW="1743120" imgH="1767600" progId="CorelPhotoPaint.Image.11">
                  <p:embed/>
                </p:oleObj>
              </mc:Choice>
              <mc:Fallback>
                <p:oleObj name="CorelPhotoPaint.Image.11" r:id="rId6" imgW="1743120" imgH="1767600" progId="CorelPhotoPaint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3279" y="1210743"/>
                        <a:ext cx="3486240" cy="35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>
            <a:extLst>
              <a:ext uri="{FF2B5EF4-FFF2-40B4-BE49-F238E27FC236}">
                <a16:creationId xmlns:a16="http://schemas.microsoft.com/office/drawing/2014/main" id="{C06CECC8-E153-4959-B718-59AD1C546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170074"/>
              </p:ext>
            </p:extLst>
          </p:nvPr>
        </p:nvGraphicFramePr>
        <p:xfrm>
          <a:off x="2843808" y="3349495"/>
          <a:ext cx="42545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Microsoft Draw" r:id="rId8" imgW="2363788" imgH="1909763" progId="MSDraw">
                  <p:embed/>
                </p:oleObj>
              </mc:Choice>
              <mc:Fallback>
                <p:oleObj name="Microsoft Draw" r:id="rId8" imgW="2363788" imgH="190976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349495"/>
                        <a:ext cx="4254500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38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Swarm intelligence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1">
            <a:extLst>
              <a:ext uri="{FF2B5EF4-FFF2-40B4-BE49-F238E27FC236}">
                <a16:creationId xmlns:a16="http://schemas.microsoft.com/office/drawing/2014/main" id="{C36CF43F-8E77-4FBF-A2EE-643352240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985" y="5249279"/>
            <a:ext cx="65528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ROBINSON, J., RAHMAT-SAMII, Y. Particle swarm optimization in electromagnetics. IEEE Transactions on Antennas and Propagation. 2004, vol. 52, no. 2, p. 397–407.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C14CAE7E-AF2F-4D24-B0AB-890C7825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8642350" cy="352901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33A96114-E901-4F06-BCC0-0383D050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7405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ástupný symbol päty 3">
            <a:extLst>
              <a:ext uri="{FF2B5EF4-FFF2-40B4-BE49-F238E27FC236}">
                <a16:creationId xmlns:a16="http://schemas.microsoft.com/office/drawing/2014/main" id="{533C79F6-26B0-4607-B04E-CE6E7901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0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Swarm intelligence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462FA523-53DD-4099-8E8E-735122957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5905500" cy="2232025"/>
          </a:xfrm>
          <a:prstGeom prst="rect">
            <a:avLst/>
          </a:prstGeom>
          <a:solidFill>
            <a:srgbClr val="FFFFFF"/>
          </a:solidFill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4400"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kt 2">
            <a:extLst>
              <a:ext uri="{FF2B5EF4-FFF2-40B4-BE49-F238E27FC236}">
                <a16:creationId xmlns:a16="http://schemas.microsoft.com/office/drawing/2014/main" id="{B13F3DC1-FA51-4DE6-B669-579FD44527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989138"/>
          <a:ext cx="3048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Rovnice" r:id="rId4" imgW="1536033" imgH="253890" progId="Equation.3">
                  <p:embed/>
                </p:oleObj>
              </mc:Choice>
              <mc:Fallback>
                <p:oleObj name="Rovnice" r:id="rId4" imgW="1536033" imgH="253890" progId="Equation.3">
                  <p:embed/>
                  <p:pic>
                    <p:nvPicPr>
                      <p:cNvPr id="10291" name="Objekt 2">
                        <a:extLst>
                          <a:ext uri="{FF2B5EF4-FFF2-40B4-BE49-F238E27FC236}">
                            <a16:creationId xmlns:a16="http://schemas.microsoft.com/office/drawing/2014/main" id="{BDA3C67D-2848-4425-87C0-DD6D95AFB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89138"/>
                        <a:ext cx="30480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3">
            <a:extLst>
              <a:ext uri="{FF2B5EF4-FFF2-40B4-BE49-F238E27FC236}">
                <a16:creationId xmlns:a16="http://schemas.microsoft.com/office/drawing/2014/main" id="{F87C3E67-B036-441E-BB25-290F1B9FC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709863"/>
          <a:ext cx="52657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Rovnice" r:id="rId6" imgW="2603500" imgH="241300" progId="Equation.3">
                  <p:embed/>
                </p:oleObj>
              </mc:Choice>
              <mc:Fallback>
                <p:oleObj name="Rovnice" r:id="rId6" imgW="2603500" imgH="241300" progId="Equation.3">
                  <p:embed/>
                  <p:pic>
                    <p:nvPicPr>
                      <p:cNvPr id="10292" name="Objekt 3">
                        <a:extLst>
                          <a:ext uri="{FF2B5EF4-FFF2-40B4-BE49-F238E27FC236}">
                            <a16:creationId xmlns:a16="http://schemas.microsoft.com/office/drawing/2014/main" id="{4DCD30ED-95D5-4E49-B857-7ED262156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09863"/>
                        <a:ext cx="52657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4">
            <a:extLst>
              <a:ext uri="{FF2B5EF4-FFF2-40B4-BE49-F238E27FC236}">
                <a16:creationId xmlns:a16="http://schemas.microsoft.com/office/drawing/2014/main" id="{0F2A6618-E2DF-4859-96D3-39072D187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357563"/>
          <a:ext cx="1962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Rovnice" r:id="rId8" imgW="977900" imgH="228600" progId="Equation.3">
                  <p:embed/>
                </p:oleObj>
              </mc:Choice>
              <mc:Fallback>
                <p:oleObj name="Rovnice" r:id="rId8" imgW="977900" imgH="228600" progId="Equation.3">
                  <p:embed/>
                  <p:pic>
                    <p:nvPicPr>
                      <p:cNvPr id="10293" name="Objekt 4">
                        <a:extLst>
                          <a:ext uri="{FF2B5EF4-FFF2-40B4-BE49-F238E27FC236}">
                            <a16:creationId xmlns:a16="http://schemas.microsoft.com/office/drawing/2014/main" id="{EB0E4CE9-FF08-4B26-A73E-AAC3AED809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57563"/>
                        <a:ext cx="1962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9532F70-F57D-458B-8ED3-1497E3432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107950"/>
            <a:ext cx="3886200" cy="2168525"/>
          </a:xfrm>
          <a:prstGeom prst="rect">
            <a:avLst/>
          </a:prstGeom>
          <a:solidFill>
            <a:srgbClr val="FFFFFF"/>
          </a:solidFill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4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19" descr="fig09">
            <a:extLst>
              <a:ext uri="{FF2B5EF4-FFF2-40B4-BE49-F238E27FC236}">
                <a16:creationId xmlns:a16="http://schemas.microsoft.com/office/drawing/2014/main" id="{144ED194-13F3-4AAE-B8A4-9A0FD11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35591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ástupný symbol päty 3">
            <a:extLst>
              <a:ext uri="{FF2B5EF4-FFF2-40B4-BE49-F238E27FC236}">
                <a16:creationId xmlns:a16="http://schemas.microsoft.com/office/drawing/2014/main" id="{C43FE25A-D2B7-4D36-B5D6-4DAAEEDF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038" y="6480175"/>
            <a:ext cx="2303462" cy="268288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raida@feec.vutbr.cz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4F3192-B4B1-411D-80C5-51F9DE273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284538"/>
            <a:ext cx="4608512" cy="3429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4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4" name="Object 27">
            <a:extLst>
              <a:ext uri="{FF2B5EF4-FFF2-40B4-BE49-F238E27FC236}">
                <a16:creationId xmlns:a16="http://schemas.microsoft.com/office/drawing/2014/main" id="{63EF6FBC-296F-4B6F-A699-D64F5B00A9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3500438"/>
          <a:ext cx="3868738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Microsoft Draw" r:id="rId11" imgW="1935163" imgH="1590675" progId="MSDraw">
                  <p:embed/>
                </p:oleObj>
              </mc:Choice>
              <mc:Fallback>
                <p:oleObj name="Microsoft Draw" r:id="rId11" imgW="1935163" imgH="1590675" progId="MSDraw">
                  <p:embed/>
                  <p:pic>
                    <p:nvPicPr>
                      <p:cNvPr id="10295" name="Object 27">
                        <a:extLst>
                          <a:ext uri="{FF2B5EF4-FFF2-40B4-BE49-F238E27FC236}">
                            <a16:creationId xmlns:a16="http://schemas.microsoft.com/office/drawing/2014/main" id="{9B3970EF-DA04-45A8-813F-5BDC70D2A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500438"/>
                        <a:ext cx="3868738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49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Swarm intelligence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äty 3">
            <a:extLst>
              <a:ext uri="{FF2B5EF4-FFF2-40B4-BE49-F238E27FC236}">
                <a16:creationId xmlns:a16="http://schemas.microsoft.com/office/drawing/2014/main" id="{DC4E9D76-746B-4AB6-813D-04FA99C6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DF185E5B-780E-47FC-86F0-8C631E033DE7}"/>
              </a:ext>
            </a:extLst>
          </p:cNvPr>
          <p:cNvSpPr/>
          <p:nvPr/>
        </p:nvSpPr>
        <p:spPr>
          <a:xfrm>
            <a:off x="460375" y="1700808"/>
            <a:ext cx="8288089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ct 17">
            <a:extLst>
              <a:ext uri="{FF2B5EF4-FFF2-40B4-BE49-F238E27FC236}">
                <a16:creationId xmlns:a16="http://schemas.microsoft.com/office/drawing/2014/main" id="{0428F8FA-6BF6-4B33-AAE7-9945ABF99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248172"/>
              </p:ext>
            </p:extLst>
          </p:nvPr>
        </p:nvGraphicFramePr>
        <p:xfrm>
          <a:off x="611188" y="1844675"/>
          <a:ext cx="7942262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Microsoft Draw" r:id="rId4" imgW="3971925" imgH="1443038" progId="MSDraw">
                  <p:embed/>
                </p:oleObj>
              </mc:Choice>
              <mc:Fallback>
                <p:oleObj name="Microsoft Draw" r:id="rId4" imgW="3971925" imgH="1443038" progId="MSDraw">
                  <p:embed/>
                  <p:pic>
                    <p:nvPicPr>
                      <p:cNvPr id="1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44675"/>
                        <a:ext cx="7942262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9">
            <a:extLst>
              <a:ext uri="{FF2B5EF4-FFF2-40B4-BE49-F238E27FC236}">
                <a16:creationId xmlns:a16="http://schemas.microsoft.com/office/drawing/2014/main" id="{153D9A38-58ED-469F-BEFE-AE1498AE3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11" y="5013027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3200">
                <a:latin typeface="Arial" panose="020B0604020202020204" pitchFamily="34" charset="0"/>
                <a:cs typeface="Arial" panose="020B0604020202020204" pitchFamily="34" charset="0"/>
              </a:rPr>
              <a:t>absorbing</a:t>
            </a:r>
            <a:endParaRPr lang="en-US" altLang="cs-CZ" sz="3200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DF9D015F-0E12-4F73-823E-43D7BE97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199" y="5013027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reflecting</a:t>
            </a:r>
            <a:endParaRPr lang="en-US" altLang="cs-CZ" sz="32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9408670A-F4E2-4AEA-A9EE-A99C6A98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361" y="5013027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3200"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  <a:endParaRPr lang="en-US" altLang="cs-CZ" sz="3200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3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>
            <a:extLst>
              <a:ext uri="{FF2B5EF4-FFF2-40B4-BE49-F238E27FC236}">
                <a16:creationId xmlns:a16="http://schemas.microsoft.com/office/drawing/2014/main" id="{BAD96803-D3BE-4B9F-A0D7-D2E5EF68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9388"/>
            <a:ext cx="8382000" cy="6559550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cs-CZ" sz="1800" b="1" dirty="0">
                <a:latin typeface="Courier New" panose="02070309020205020404" pitchFamily="49" charset="0"/>
              </a:rPr>
              <a:t>function out = main( G, I)</a:t>
            </a:r>
          </a:p>
          <a:p>
            <a:r>
              <a:rPr lang="en-US" altLang="cs-CZ" sz="900" dirty="0">
                <a:latin typeface="Courier New" panose="02070309020205020404" pitchFamily="49" charset="0"/>
              </a:rPr>
              <a:t> </a:t>
            </a:r>
          </a:p>
          <a:p>
            <a:r>
              <a:rPr lang="en-US" altLang="cs-CZ" sz="1800" i="1" noProof="1">
                <a:latin typeface="Courier New" panose="02070309020205020404" pitchFamily="49" charset="0"/>
              </a:rPr>
              <a:t>% x(1)= A, x(2)= B, x(3)= h, x(4)= eps</a:t>
            </a:r>
            <a:r>
              <a:rPr lang="en-US" altLang="cs-CZ" sz="1800" dirty="0">
                <a:latin typeface="Courier New" panose="02070309020205020404" pitchFamily="49" charset="0"/>
              </a:rPr>
              <a:t> </a:t>
            </a:r>
          </a:p>
          <a:p>
            <a:endParaRPr lang="en-US" altLang="cs-CZ" sz="900" dirty="0">
              <a:latin typeface="Courier New" panose="02070309020205020404" pitchFamily="49" charset="0"/>
            </a:endParaRP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load  dip_616;</a:t>
            </a:r>
            <a:r>
              <a:rPr lang="en-US" altLang="cs-CZ" sz="1800" dirty="0">
                <a:latin typeface="Courier New" panose="02070309020205020404" pitchFamily="49" charset="0"/>
              </a:rPr>
              <a:t>    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loading antenna model</a:t>
            </a:r>
          </a:p>
          <a:p>
            <a:r>
              <a:rPr lang="en-US" altLang="cs-CZ" sz="900" dirty="0">
                <a:latin typeface="Courier New" panose="02070309020205020404" pitchFamily="49" charset="0"/>
              </a:rPr>
              <a:t> 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Rd = 200;</a:t>
            </a:r>
            <a:r>
              <a:rPr lang="en-US" altLang="cs-CZ" sz="1800" dirty="0">
                <a:latin typeface="Courier New" panose="02070309020205020404" pitchFamily="49" charset="0"/>
              </a:rPr>
              <a:t>         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required input resistance</a:t>
            </a:r>
          </a:p>
          <a:p>
            <a:r>
              <a:rPr lang="en-US" altLang="cs-CZ" sz="1800" b="1" dirty="0" err="1">
                <a:latin typeface="Courier New" panose="02070309020205020404" pitchFamily="49" charset="0"/>
              </a:rPr>
              <a:t>Xd</a:t>
            </a:r>
            <a:r>
              <a:rPr lang="en-US" altLang="cs-CZ" sz="1800" b="1" dirty="0">
                <a:latin typeface="Courier New" panose="02070309020205020404" pitchFamily="49" charset="0"/>
              </a:rPr>
              <a:t> =   0;</a:t>
            </a:r>
            <a:r>
              <a:rPr lang="en-US" altLang="cs-CZ" sz="1800" dirty="0">
                <a:latin typeface="Courier New" panose="02070309020205020404" pitchFamily="49" charset="0"/>
              </a:rPr>
              <a:t>         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required input reactance</a:t>
            </a:r>
          </a:p>
          <a:p>
            <a:r>
              <a:rPr lang="en-US" altLang="cs-CZ" sz="900" dirty="0">
                <a:latin typeface="Courier New" panose="02070309020205020404" pitchFamily="49" charset="0"/>
              </a:rPr>
              <a:t> </a:t>
            </a:r>
          </a:p>
          <a:p>
            <a:r>
              <a:rPr lang="en-US" altLang="cs-CZ" sz="1800" b="1" dirty="0" err="1">
                <a:latin typeface="Courier New" panose="02070309020205020404" pitchFamily="49" charset="0"/>
              </a:rPr>
              <a:t>dt</a:t>
            </a:r>
            <a:r>
              <a:rPr lang="en-US" altLang="cs-CZ" sz="1800" b="1" dirty="0">
                <a:latin typeface="Courier New" panose="02070309020205020404" pitchFamily="49" charset="0"/>
              </a:rPr>
              <a:t> = 0.1;</a:t>
            </a:r>
            <a:r>
              <a:rPr lang="en-US" altLang="cs-CZ" sz="1800" dirty="0">
                <a:latin typeface="Courier New" panose="02070309020205020404" pitchFamily="49" charset="0"/>
              </a:rPr>
              <a:t>         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time step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c1 = 1.49;</a:t>
            </a:r>
            <a:r>
              <a:rPr lang="en-US" altLang="cs-CZ" sz="1800" dirty="0">
                <a:latin typeface="Courier New" panose="02070309020205020404" pitchFamily="49" charset="0"/>
              </a:rPr>
              <a:t>        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personal scaling factor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c2 = 1.49;</a:t>
            </a:r>
            <a:r>
              <a:rPr lang="en-US" altLang="cs-CZ" sz="1800" dirty="0">
                <a:latin typeface="Courier New" panose="02070309020205020404" pitchFamily="49" charset="0"/>
              </a:rPr>
              <a:t>        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global scaling factor</a:t>
            </a:r>
          </a:p>
          <a:p>
            <a:r>
              <a:rPr lang="en-US" altLang="cs-CZ" sz="900" dirty="0">
                <a:latin typeface="Courier New" panose="02070309020205020404" pitchFamily="49" charset="0"/>
              </a:rPr>
              <a:t> 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x  = zeros( I, 5);</a:t>
            </a:r>
            <a:r>
              <a:rPr lang="en-US" altLang="cs-CZ" sz="1800" dirty="0">
                <a:latin typeface="Courier New" panose="02070309020205020404" pitchFamily="49" charset="0"/>
              </a:rPr>
              <a:t>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agents’ position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p  = zeros( I, 5);</a:t>
            </a:r>
            <a:r>
              <a:rPr lang="en-US" altLang="cs-CZ" sz="1800" dirty="0">
                <a:latin typeface="Courier New" panose="02070309020205020404" pitchFamily="49" charset="0"/>
              </a:rPr>
              <a:t>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personal best</a:t>
            </a:r>
          </a:p>
          <a:p>
            <a:r>
              <a:rPr lang="en-US" altLang="cs-CZ" sz="900" dirty="0">
                <a:latin typeface="Courier New" panose="02070309020205020404" pitchFamily="49" charset="0"/>
              </a:rPr>
              <a:t> 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for n=1:I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  x(n,1) = 1.000 + 8.000*rand(); p(n,1) = x(n,1);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  x(n,2) = 0.001 + 0.049*rand(); p(n,2) = x(n,2);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  x(n,3) = 1.0   + 0.5 * rand(); p(n,3) = x(n,3);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  x(n,4) = 1.0   + 1.2 * rand(); p(n,4) = x(n,4);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                                 p(n,5) = 1e+6;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end</a:t>
            </a:r>
          </a:p>
          <a:p>
            <a:r>
              <a:rPr lang="en-US" altLang="cs-CZ" sz="900" dirty="0">
                <a:latin typeface="Courier New" panose="02070309020205020404" pitchFamily="49" charset="0"/>
              </a:rPr>
              <a:t> 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v = rand( I, 4);</a:t>
            </a:r>
            <a:r>
              <a:rPr lang="en-US" altLang="cs-CZ" sz="1800" dirty="0">
                <a:latin typeface="Courier New" panose="02070309020205020404" pitchFamily="49" charset="0"/>
              </a:rPr>
              <a:t> 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agent velocity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g = zeros( 1, 4);</a:t>
            </a:r>
            <a:r>
              <a:rPr lang="en-US" altLang="cs-CZ" sz="1800" dirty="0">
                <a:latin typeface="Courier New" panose="02070309020205020404" pitchFamily="49" charset="0"/>
              </a:rPr>
              <a:t>       </a:t>
            </a:r>
            <a:r>
              <a:rPr lang="en-US" altLang="cs-CZ" sz="1800" i="1" dirty="0">
                <a:latin typeface="Courier New" panose="02070309020205020404" pitchFamily="49" charset="0"/>
              </a:rPr>
              <a:t>% global best</a:t>
            </a:r>
          </a:p>
          <a:p>
            <a:r>
              <a:rPr lang="en-US" altLang="cs-CZ" sz="1800" b="1" dirty="0">
                <a:latin typeface="Courier New" panose="02070309020205020404" pitchFamily="49" charset="0"/>
              </a:rPr>
              <a:t>e = zeros( G+1, 1); e(1) = 1e+6;</a:t>
            </a:r>
          </a:p>
        </p:txBody>
      </p:sp>
    </p:spTree>
    <p:extLst>
      <p:ext uri="{BB962C8B-B14F-4D97-AF65-F5344CB8AC3E}">
        <p14:creationId xmlns:p14="http://schemas.microsoft.com/office/powerpoint/2010/main" val="309824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A9745853-D9DF-4CA5-B1E4-2FEB4FB0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0825"/>
            <a:ext cx="8382000" cy="6424613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altLang="cs-CZ" sz="1800" b="1" noProof="1">
                <a:latin typeface="Courier New" panose="02070309020205020404" pitchFamily="49" charset="0"/>
              </a:rPr>
              <a:t>for m=1:G</a:t>
            </a:r>
            <a:r>
              <a:rPr lang="cs-CZ" altLang="cs-CZ" sz="1800" noProof="1">
                <a:latin typeface="Courier New" panose="02070309020205020404" pitchFamily="49" charset="0"/>
              </a:rPr>
              <a:t>          </a:t>
            </a:r>
            <a:r>
              <a:rPr lang="cs-CZ" altLang="cs-CZ" sz="1800" i="1" noProof="1">
                <a:latin typeface="Courier New" panose="02070309020205020404" pitchFamily="49" charset="0"/>
              </a:rPr>
              <a:t>% +++ MAIN ITERATION LOOP +++</a:t>
            </a:r>
          </a:p>
          <a:p>
            <a:r>
              <a:rPr lang="cs-CZ" altLang="cs-CZ" sz="900" noProof="1">
                <a:latin typeface="Courier New" panose="02070309020205020404" pitchFamily="49" charset="0"/>
              </a:rPr>
              <a:t>  </a:t>
            </a:r>
          </a:p>
          <a:p>
            <a:r>
              <a:rPr lang="cs-CZ" altLang="cs-CZ" sz="1800" noProof="1">
                <a:latin typeface="Courier New" panose="02070309020205020404" pitchFamily="49" charset="0"/>
              </a:rPr>
              <a:t>  </a:t>
            </a:r>
            <a:r>
              <a:rPr lang="cs-CZ" altLang="cs-CZ" sz="1800" b="1" noProof="1">
                <a:latin typeface="Courier New" panose="02070309020205020404" pitchFamily="49" charset="0"/>
              </a:rPr>
              <a:t>w = 0.5*(G-m)/G + 0.4;</a:t>
            </a:r>
            <a:r>
              <a:rPr lang="cs-CZ" altLang="cs-CZ" sz="1800" noProof="1">
                <a:latin typeface="Courier New" panose="02070309020205020404" pitchFamily="49" charset="0"/>
              </a:rPr>
              <a:t>             </a:t>
            </a:r>
            <a:r>
              <a:rPr lang="cs-CZ" altLang="cs-CZ" sz="1800" i="1" noProof="1">
                <a:latin typeface="Courier New" panose="02070309020205020404" pitchFamily="49" charset="0"/>
              </a:rPr>
              <a:t>% inertial weight</a:t>
            </a:r>
          </a:p>
          <a:p>
            <a:r>
              <a:rPr lang="cs-CZ" altLang="cs-CZ" sz="1800" noProof="1">
                <a:latin typeface="Courier New" panose="02070309020205020404" pitchFamily="49" charset="0"/>
              </a:rPr>
              <a:t>  </a:t>
            </a:r>
            <a:r>
              <a:rPr lang="cs-CZ" altLang="cs-CZ" sz="1800" b="1" noProof="1">
                <a:latin typeface="Courier New" panose="02070309020205020404" pitchFamily="49" charset="0"/>
              </a:rPr>
              <a:t>Z = Tmax * sim( net, x(:,1:4)');</a:t>
            </a:r>
            <a:r>
              <a:rPr lang="cs-CZ" altLang="cs-CZ" sz="1800" noProof="1">
                <a:latin typeface="Courier New" panose="02070309020205020404" pitchFamily="49" charset="0"/>
              </a:rPr>
              <a:t>   </a:t>
            </a:r>
            <a:r>
              <a:rPr lang="cs-CZ" altLang="cs-CZ" sz="1800" i="1" noProof="1">
                <a:latin typeface="Courier New" panose="02070309020205020404" pitchFamily="49" charset="0"/>
              </a:rPr>
              <a:t>% impedance of agents</a:t>
            </a:r>
          </a:p>
          <a:p>
            <a:r>
              <a:rPr lang="cs-CZ" altLang="cs-CZ" sz="1800" noProof="1">
                <a:latin typeface="Courier New" panose="02070309020205020404" pitchFamily="49" charset="0"/>
              </a:rPr>
              <a:t>  </a:t>
            </a:r>
            <a:r>
              <a:rPr lang="cs-CZ" altLang="cs-CZ" sz="1800" b="1" noProof="1">
                <a:latin typeface="Courier New" panose="02070309020205020404" pitchFamily="49" charset="0"/>
              </a:rPr>
              <a:t>x(:,5) = ((Rd-Z(1,:)).^2 + (Xd-Z(2,:)).^2</a:t>
            </a:r>
          </a:p>
          <a:p>
            <a:r>
              <a:rPr lang="cs-CZ" altLang="cs-CZ" sz="1800" noProof="1">
                <a:latin typeface="Courier New" panose="02070309020205020404" pitchFamily="49" charset="0"/>
              </a:rPr>
              <a:t>  </a:t>
            </a:r>
            <a:r>
              <a:rPr lang="cs-CZ" altLang="cs-CZ" sz="1800" b="1" noProof="1">
                <a:latin typeface="Courier New" panose="02070309020205020404" pitchFamily="49" charset="0"/>
              </a:rPr>
              <a:t>[e(m+1),ind] = min( x( :,5));</a:t>
            </a:r>
            <a:r>
              <a:rPr lang="cs-CZ" altLang="cs-CZ" sz="1800" noProof="1">
                <a:latin typeface="Courier New" panose="02070309020205020404" pitchFamily="49" charset="0"/>
              </a:rPr>
              <a:t>         </a:t>
            </a:r>
            <a:r>
              <a:rPr lang="cs-CZ" altLang="cs-CZ" sz="1800" i="1" noProof="1">
                <a:latin typeface="Courier New" panose="02070309020205020404" pitchFamily="49" charset="0"/>
              </a:rPr>
              <a:t>% the lowest error</a:t>
            </a:r>
          </a:p>
          <a:p>
            <a:r>
              <a:rPr lang="cs-CZ" altLang="cs-CZ" sz="900" noProof="1">
                <a:latin typeface="Courier New" panose="02070309020205020404" pitchFamily="49" charset="0"/>
              </a:rPr>
              <a:t>  </a:t>
            </a:r>
          </a:p>
          <a:p>
            <a:r>
              <a:rPr lang="cs-CZ" altLang="cs-CZ" sz="1800" noProof="1">
                <a:latin typeface="Courier New" panose="02070309020205020404" pitchFamily="49" charset="0"/>
              </a:rPr>
              <a:t>  </a:t>
            </a:r>
            <a:r>
              <a:rPr lang="cs-CZ" altLang="cs-CZ" sz="1800" b="1" noProof="1">
                <a:latin typeface="Courier New" panose="02070309020205020404" pitchFamily="49" charset="0"/>
              </a:rPr>
              <a:t>if e(m+1)&lt;e(m)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g = x( ind, 1:4);</a:t>
            </a:r>
            <a:r>
              <a:rPr lang="cs-CZ" altLang="cs-CZ" sz="1800" noProof="1">
                <a:latin typeface="Courier New" panose="02070309020205020404" pitchFamily="49" charset="0"/>
              </a:rPr>
              <a:t>                   </a:t>
            </a:r>
            <a:r>
              <a:rPr lang="cs-CZ" altLang="cs-CZ" sz="1800" i="1" noProof="1">
                <a:latin typeface="Courier New" panose="02070309020205020404" pitchFamily="49" charset="0"/>
              </a:rPr>
              <a:t>% the global best</a:t>
            </a:r>
          </a:p>
          <a:p>
            <a:r>
              <a:rPr lang="cs-CZ" altLang="cs-CZ" sz="1800" noProof="1">
                <a:latin typeface="Courier New" panose="02070309020205020404" pitchFamily="49" charset="0"/>
              </a:rPr>
              <a:t>  </a:t>
            </a:r>
            <a:r>
              <a:rPr lang="cs-CZ" altLang="cs-CZ" sz="1800" b="1" noProof="1">
                <a:latin typeface="Courier New" panose="02070309020205020404" pitchFamily="49" charset="0"/>
              </a:rPr>
              <a:t>end</a:t>
            </a:r>
          </a:p>
          <a:p>
            <a:r>
              <a:rPr lang="cs-CZ" altLang="cs-CZ" sz="900" b="1" noProof="1">
                <a:latin typeface="Courier New" panose="02070309020205020404" pitchFamily="49" charset="0"/>
              </a:rPr>
              <a:t>  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for n=1:I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if x(n,5)&lt;p(n,5)</a:t>
            </a:r>
            <a:r>
              <a:rPr lang="cs-CZ" altLang="cs-CZ" sz="1800" noProof="1">
                <a:latin typeface="Courier New" panose="02070309020205020404" pitchFamily="49" charset="0"/>
              </a:rPr>
              <a:t>                    </a:t>
            </a:r>
            <a:r>
              <a:rPr lang="cs-CZ" altLang="cs-CZ" sz="1800" i="1" noProof="1">
                <a:latin typeface="Courier New" panose="02070309020205020404" pitchFamily="49" charset="0"/>
              </a:rPr>
              <a:t>% the personal best</a:t>
            </a:r>
          </a:p>
          <a:p>
            <a:r>
              <a:rPr lang="cs-CZ" altLang="cs-CZ" sz="1800" noProof="1">
                <a:latin typeface="Courier New" panose="02070309020205020404" pitchFamily="49" charset="0"/>
              </a:rPr>
              <a:t>      </a:t>
            </a:r>
            <a:r>
              <a:rPr lang="cs-CZ" altLang="cs-CZ" sz="1800" b="1" noProof="1">
                <a:latin typeface="Courier New" panose="02070309020205020404" pitchFamily="49" charset="0"/>
              </a:rPr>
              <a:t>p(n,:) = x(n,:);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end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v(n,:)   = w*v(n,:) + c1*rand()*( p(n,1:4)-x(n,1:4));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v(n,:)   = v(n,:)   + c2*rand()*( g(1,1:4)-x(n,1:4));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x(n,1:4) = x(n,1:4) + dt*v(n,:);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if x(n,1) &gt; 9.00, x(n,1)=9.00; end</a:t>
            </a:r>
            <a:r>
              <a:rPr lang="cs-CZ" altLang="cs-CZ" sz="1800" noProof="1">
                <a:latin typeface="Courier New" panose="02070309020205020404" pitchFamily="49" charset="0"/>
              </a:rPr>
              <a:t>  </a:t>
            </a:r>
            <a:r>
              <a:rPr lang="cs-CZ" altLang="cs-CZ" sz="1800" i="1" noProof="1">
                <a:latin typeface="Courier New" panose="02070309020205020404" pitchFamily="49" charset="0"/>
              </a:rPr>
              <a:t>% absorbing walls</a:t>
            </a:r>
          </a:p>
          <a:p>
            <a:r>
              <a:rPr lang="cs-CZ" altLang="cs-CZ" sz="1800" noProof="1">
                <a:latin typeface="Courier New" panose="02070309020205020404" pitchFamily="49" charset="0"/>
              </a:rPr>
              <a:t>    </a:t>
            </a:r>
            <a:r>
              <a:rPr lang="cs-CZ" altLang="cs-CZ" sz="1800" b="1" noProof="1">
                <a:latin typeface="Courier New" panose="02070309020205020404" pitchFamily="49" charset="0"/>
              </a:rPr>
              <a:t>if x(n,2) &gt; 0.05, x(n,2)=0.05; end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if x(n,3) &gt; 1.5,  x(n,3)=1.5; end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  if x(n,4) &gt; 2.2,  x(n,4)=2.2; end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  end</a:t>
            </a:r>
          </a:p>
          <a:p>
            <a:r>
              <a:rPr lang="cs-CZ" altLang="cs-CZ" sz="900" noProof="1">
                <a:latin typeface="Courier New" panose="02070309020205020404" pitchFamily="49" charset="0"/>
              </a:rPr>
              <a:t>  </a:t>
            </a:r>
          </a:p>
          <a:p>
            <a:r>
              <a:rPr lang="cs-CZ" altLang="cs-CZ" sz="1800" b="1" noProof="1"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8618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Swarm intelligence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äty 3">
            <a:extLst>
              <a:ext uri="{FF2B5EF4-FFF2-40B4-BE49-F238E27FC236}">
                <a16:creationId xmlns:a16="http://schemas.microsoft.com/office/drawing/2014/main" id="{DC4E9D76-746B-4AB6-813D-04FA99C6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Object 16">
            <a:extLst>
              <a:ext uri="{FF2B5EF4-FFF2-40B4-BE49-F238E27FC236}">
                <a16:creationId xmlns:a16="http://schemas.microsoft.com/office/drawing/2014/main" id="{09E38C76-1268-4F4E-95F2-29FEF2BD6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584634"/>
              </p:ext>
            </p:extLst>
          </p:nvPr>
        </p:nvGraphicFramePr>
        <p:xfrm>
          <a:off x="1698249" y="1424958"/>
          <a:ext cx="5535613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Microsoft Draw" r:id="rId4" imgW="4262438" imgH="3541713" progId="MSDraw">
                  <p:embed/>
                </p:oleObj>
              </mc:Choice>
              <mc:Fallback>
                <p:oleObj name="Microsoft Draw" r:id="rId4" imgW="4262438" imgH="3541713" progId="MSDraw">
                  <p:embed/>
                  <p:pic>
                    <p:nvPicPr>
                      <p:cNvPr id="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249" y="1424958"/>
                        <a:ext cx="5535613" cy="460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09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Swarm intelligence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18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äty 3">
            <a:extLst>
              <a:ext uri="{FF2B5EF4-FFF2-40B4-BE49-F238E27FC236}">
                <a16:creationId xmlns:a16="http://schemas.microsoft.com/office/drawing/2014/main" id="{3430886B-05C4-43DD-9275-F22E98F1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E3A9D55-40EE-4B58-8FEC-128856AA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60575"/>
            <a:ext cx="8424863" cy="3384550"/>
          </a:xfrm>
          <a:prstGeom prst="rect">
            <a:avLst/>
          </a:prstGeom>
          <a:solidFill>
            <a:srgbClr val="FFFFFF"/>
          </a:solidFill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4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kt 2">
            <a:extLst>
              <a:ext uri="{FF2B5EF4-FFF2-40B4-BE49-F238E27FC236}">
                <a16:creationId xmlns:a16="http://schemas.microsoft.com/office/drawing/2014/main" id="{6ACECB2B-25C4-4283-8106-763E53C758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349500"/>
          <a:ext cx="8072437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Microsoft Draw" r:id="rId4" imgW="5384800" imgH="1920875" progId="MSDraw">
                  <p:embed/>
                </p:oleObj>
              </mc:Choice>
              <mc:Fallback>
                <p:oleObj name="Microsoft Draw" r:id="rId4" imgW="5384800" imgH="1920875" progId="MSDraw">
                  <p:embed/>
                  <p:pic>
                    <p:nvPicPr>
                      <p:cNvPr id="12339" name="Objekt 2">
                        <a:extLst>
                          <a:ext uri="{FF2B5EF4-FFF2-40B4-BE49-F238E27FC236}">
                            <a16:creationId xmlns:a16="http://schemas.microsoft.com/office/drawing/2014/main" id="{948D6ABA-C511-4628-9CEA-F07F9F855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49500"/>
                        <a:ext cx="8072437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>
            <a:extLst>
              <a:ext uri="{FF2B5EF4-FFF2-40B4-BE49-F238E27FC236}">
                <a16:creationId xmlns:a16="http://schemas.microsoft.com/office/drawing/2014/main" id="{5A20F439-F891-4E16-A56E-FA3B520D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107950"/>
            <a:ext cx="3886200" cy="2168525"/>
          </a:xfrm>
          <a:prstGeom prst="rect">
            <a:avLst/>
          </a:prstGeom>
          <a:solidFill>
            <a:srgbClr val="FFFFFF"/>
          </a:solidFill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4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16" descr="fig09">
            <a:extLst>
              <a:ext uri="{FF2B5EF4-FFF2-40B4-BE49-F238E27FC236}">
                <a16:creationId xmlns:a16="http://schemas.microsoft.com/office/drawing/2014/main" id="{BBE67ABA-00C6-4484-AFDC-365FADDB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35591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7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Summary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99592" y="1628800"/>
            <a:ext cx="795670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dirty="0">
                <a:latin typeface="+mn-lt"/>
                <a:sym typeface="Symbol" pitchFamily="18" charset="2"/>
              </a:rPr>
              <a:t>Physical models not required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dirty="0">
                <a:solidFill>
                  <a:srgbClr val="DA0000"/>
                </a:solidFill>
                <a:latin typeface="+mn-lt"/>
                <a:sym typeface="Symbol" pitchFamily="18" charset="2"/>
              </a:rPr>
              <a:t>Novel </a:t>
            </a:r>
            <a:r>
              <a:rPr lang="en-US" altLang="cs-CZ" dirty="0">
                <a:latin typeface="+mn-lt"/>
                <a:sym typeface="Symbol" pitchFamily="18" charset="2"/>
              </a:rPr>
              <a:t>structures can be developed</a:t>
            </a:r>
            <a:br>
              <a:rPr lang="en-US" altLang="cs-CZ" dirty="0">
                <a:latin typeface="+mn-lt"/>
                <a:sym typeface="Symbol" pitchFamily="18" charset="2"/>
              </a:rPr>
            </a:br>
            <a:r>
              <a:rPr lang="en-US" altLang="cs-CZ" dirty="0">
                <a:latin typeface="+mn-lt"/>
                <a:sym typeface="Symbol" pitchFamily="18" charset="2"/>
              </a:rPr>
              <a:t>potentially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endParaRPr lang="en-US" altLang="cs-CZ" dirty="0">
              <a:latin typeface="+mn-lt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noProof="1">
                <a:solidFill>
                  <a:srgbClr val="DA0000"/>
                </a:solidFill>
                <a:latin typeface="+mn-lt"/>
              </a:rPr>
              <a:t>High </a:t>
            </a:r>
            <a:r>
              <a:rPr lang="en-US" altLang="cs-CZ" noProof="1">
                <a:latin typeface="+mn-lt"/>
              </a:rPr>
              <a:t>memory and CPU-time demands</a:t>
            </a:r>
          </a:p>
        </p:txBody>
      </p:sp>
      <p:sp>
        <p:nvSpPr>
          <p:cNvPr id="9" name="Zástupný symbol päty 3">
            <a:extLst>
              <a:ext uri="{FF2B5EF4-FFF2-40B4-BE49-F238E27FC236}">
                <a16:creationId xmlns:a16="http://schemas.microsoft.com/office/drawing/2014/main" id="{6EC0E53E-CD78-44F5-B269-42F437F7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5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Recap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Single-objective optimization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- objectives weighted and summed</a:t>
            </a:r>
            <a:endParaRPr lang="cs-CZ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Surrogate model</a:t>
            </a:r>
            <a:br>
              <a:rPr lang="cs-CZ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- proper selection of state variables</a:t>
            </a:r>
            <a:endParaRPr lang="cs-CZ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Searching for minimum</a:t>
            </a:r>
            <a:br>
              <a:rPr lang="cs-CZ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- steepest descent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/>
              </a:rPr>
              <a:t> Newton  quasi-Newton</a:t>
            </a:r>
            <a:endParaRPr lang="cs-CZ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Constrained optimization</a:t>
            </a:r>
            <a:br>
              <a:rPr lang="cs-CZ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- reduction of feasible space</a:t>
            </a:r>
            <a:endParaRPr lang="cs-CZ" alt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74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Multi-objective optimization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20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66196"/>
              </p:ext>
            </p:extLst>
          </p:nvPr>
        </p:nvGraphicFramePr>
        <p:xfrm>
          <a:off x="1663245" y="3988182"/>
          <a:ext cx="53260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Rovnice" r:id="rId4" imgW="2958840" imgH="431640" progId="Equation.3">
                  <p:embed/>
                </p:oleObj>
              </mc:Choice>
              <mc:Fallback>
                <p:oleObj name="Rovnice" r:id="rId4" imgW="295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245" y="3988182"/>
                        <a:ext cx="53260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55576" y="1484784"/>
            <a:ext cx="79567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dirty="0">
                <a:latin typeface="+mn-lt"/>
              </a:rPr>
              <a:t>Non-conflicting objectives:</a:t>
            </a:r>
            <a:br>
              <a:rPr lang="en-US" altLang="cs-CZ" sz="1600" dirty="0">
                <a:latin typeface="+mn-lt"/>
              </a:rPr>
            </a:br>
            <a:r>
              <a:rPr lang="en-US" altLang="cs-CZ" dirty="0">
                <a:solidFill>
                  <a:srgbClr val="DA0000"/>
                </a:solidFill>
                <a:latin typeface="+mn-lt"/>
              </a:rPr>
              <a:t>single-objective optimization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987281" y="3661241"/>
            <a:ext cx="0" cy="393139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15615" y="2822173"/>
            <a:ext cx="17281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objective</a:t>
            </a:r>
            <a:br>
              <a:rPr lang="en-US" altLang="cs-CZ" sz="2400" dirty="0">
                <a:solidFill>
                  <a:srgbClr val="DA0000"/>
                </a:solidFill>
                <a:latin typeface="+mn-lt"/>
              </a:rPr>
            </a:b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function</a:t>
            </a:r>
            <a:endParaRPr lang="en-US" altLang="cs-CZ" sz="2400" i="1" noProof="1">
              <a:solidFill>
                <a:srgbClr val="DA0000"/>
              </a:solidFill>
              <a:latin typeface="+mn-lt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4399549" y="3617071"/>
            <a:ext cx="0" cy="393139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059832" y="4655708"/>
            <a:ext cx="0" cy="393139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123727" y="5048847"/>
            <a:ext cx="1872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weighting</a:t>
            </a:r>
            <a:br>
              <a:rPr lang="en-US" altLang="cs-CZ" sz="2400" dirty="0">
                <a:solidFill>
                  <a:srgbClr val="DA0000"/>
                </a:solidFill>
                <a:latin typeface="+mn-lt"/>
              </a:rPr>
            </a:b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coefficient</a:t>
            </a:r>
            <a:endParaRPr lang="en-US" altLang="cs-CZ" sz="2400" i="1" noProof="1">
              <a:solidFill>
                <a:srgbClr val="DA0000"/>
              </a:solidFill>
              <a:latin typeface="+mn-lt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4780455" y="4655708"/>
            <a:ext cx="0" cy="393139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952363" y="5077346"/>
            <a:ext cx="1656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weighting</a:t>
            </a:r>
            <a:br>
              <a:rPr lang="en-US" altLang="cs-CZ" sz="2400" dirty="0">
                <a:solidFill>
                  <a:srgbClr val="DA0000"/>
                </a:solidFill>
                <a:latin typeface="+mn-lt"/>
              </a:rPr>
            </a:b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coefficient</a:t>
            </a:r>
            <a:endParaRPr lang="en-US" altLang="cs-CZ" sz="2400" i="1" noProof="1">
              <a:solidFill>
                <a:srgbClr val="DA0000"/>
              </a:solidFill>
              <a:latin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491879" y="3155406"/>
            <a:ext cx="1800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energy</a:t>
            </a:r>
            <a:endParaRPr lang="en-US" altLang="cs-CZ" sz="2400" i="1" noProof="1">
              <a:solidFill>
                <a:srgbClr val="DA0000"/>
              </a:solidFill>
              <a:latin typeface="+mn-lt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6756818" y="3661241"/>
            <a:ext cx="0" cy="393139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849148" y="3199576"/>
            <a:ext cx="1800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energy</a:t>
            </a:r>
            <a:endParaRPr lang="en-US" altLang="cs-CZ" sz="2400" i="1" noProof="1">
              <a:solidFill>
                <a:srgbClr val="DA0000"/>
              </a:solidFill>
              <a:latin typeface="+mn-lt"/>
            </a:endParaRPr>
          </a:p>
        </p:txBody>
      </p:sp>
      <p:sp>
        <p:nvSpPr>
          <p:cNvPr id="24" name="Zástupný symbol päty 3">
            <a:extLst>
              <a:ext uri="{FF2B5EF4-FFF2-40B4-BE49-F238E27FC236}">
                <a16:creationId xmlns:a16="http://schemas.microsoft.com/office/drawing/2014/main" id="{112A6BD9-D320-42AB-AC00-56043D13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Multi-objective optimization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55576" y="1484784"/>
            <a:ext cx="5544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dirty="0">
                <a:latin typeface="+mn-lt"/>
              </a:rPr>
              <a:t>Non-conflicting objectives</a:t>
            </a:r>
            <a:endParaRPr lang="en-US" altLang="cs-CZ" dirty="0">
              <a:solidFill>
                <a:srgbClr val="DA0000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70871"/>
              </p:ext>
            </p:extLst>
          </p:nvPr>
        </p:nvGraphicFramePr>
        <p:xfrm>
          <a:off x="1331640" y="4365104"/>
          <a:ext cx="1260000" cy="1688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orelPhotoPaint.Image.11" r:id="rId4" imgW="956831" imgH="1279837" progId="CorelPhotoPaint.Image.11">
                  <p:embed/>
                </p:oleObj>
              </mc:Choice>
              <mc:Fallback>
                <p:oleObj name="CorelPhotoPaint.Image.11" r:id="rId4" imgW="956831" imgH="1279837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365104"/>
                        <a:ext cx="1260000" cy="1688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87693"/>
              </p:ext>
            </p:extLst>
          </p:nvPr>
        </p:nvGraphicFramePr>
        <p:xfrm>
          <a:off x="1331640" y="2348880"/>
          <a:ext cx="1260000" cy="195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orelPhotoPaint.Image.11" r:id="rId6" imgW="1627497" imgH="2517440" progId="CorelPhotoPaint.Image.11">
                  <p:embed/>
                </p:oleObj>
              </mc:Choice>
              <mc:Fallback>
                <p:oleObj name="CorelPhotoPaint.Image.11" r:id="rId6" imgW="1627497" imgH="2517440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348880"/>
                        <a:ext cx="1260000" cy="1951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111099"/>
              </p:ext>
            </p:extLst>
          </p:nvPr>
        </p:nvGraphicFramePr>
        <p:xfrm>
          <a:off x="4067944" y="2772217"/>
          <a:ext cx="1716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Rovnice" r:id="rId9" imgW="952200" imgH="241200" progId="Equation.3">
                  <p:embed/>
                </p:oleObj>
              </mc:Choice>
              <mc:Fallback>
                <p:oleObj name="Rovnice" r:id="rId9" imgW="952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772217"/>
                        <a:ext cx="1716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601616"/>
              </p:ext>
            </p:extLst>
          </p:nvPr>
        </p:nvGraphicFramePr>
        <p:xfrm>
          <a:off x="5580112" y="3982863"/>
          <a:ext cx="1965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Rovnice" r:id="rId11" imgW="1091880" imgH="241200" progId="Equation.3">
                  <p:embed/>
                </p:oleObj>
              </mc:Choice>
              <mc:Fallback>
                <p:oleObj name="Rovnice" r:id="rId11" imgW="1091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982863"/>
                        <a:ext cx="19653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7347633" y="5995782"/>
            <a:ext cx="39560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599225" y="6237312"/>
            <a:ext cx="5011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059832" y="2828546"/>
            <a:ext cx="39560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3257636" y="2348880"/>
            <a:ext cx="0" cy="479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äty 3">
            <a:extLst>
              <a:ext uri="{FF2B5EF4-FFF2-40B4-BE49-F238E27FC236}">
                <a16:creationId xmlns:a16="http://schemas.microsoft.com/office/drawing/2014/main" id="{58AB09AF-A5A0-499E-8801-64A81D20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2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Multi-objective optimization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55576" y="1484784"/>
            <a:ext cx="5544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dirty="0">
                <a:latin typeface="+mn-lt"/>
              </a:rPr>
              <a:t>Non-conflicting objectives</a:t>
            </a:r>
            <a:endParaRPr lang="en-US" altLang="cs-CZ" dirty="0">
              <a:solidFill>
                <a:srgbClr val="DA0000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34288"/>
              </p:ext>
            </p:extLst>
          </p:nvPr>
        </p:nvGraphicFramePr>
        <p:xfrm>
          <a:off x="1331640" y="4365104"/>
          <a:ext cx="1260000" cy="1688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CorelPhotoPaint.Image.11" r:id="rId4" imgW="956831" imgH="1279837" progId="CorelPhotoPaint.Image.11">
                  <p:embed/>
                </p:oleObj>
              </mc:Choice>
              <mc:Fallback>
                <p:oleObj name="CorelPhotoPaint.Image.11" r:id="rId4" imgW="956831" imgH="1279837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365104"/>
                        <a:ext cx="1260000" cy="1688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65916"/>
              </p:ext>
            </p:extLst>
          </p:nvPr>
        </p:nvGraphicFramePr>
        <p:xfrm>
          <a:off x="1331640" y="2348880"/>
          <a:ext cx="1260000" cy="195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orelPhotoPaint.Image.11" r:id="rId6" imgW="1627497" imgH="2517440" progId="CorelPhotoPaint.Image.11">
                  <p:embed/>
                </p:oleObj>
              </mc:Choice>
              <mc:Fallback>
                <p:oleObj name="CorelPhotoPaint.Image.11" r:id="rId6" imgW="1627497" imgH="2517440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348880"/>
                        <a:ext cx="1260000" cy="1951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14" y="222178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36537"/>
              </p:ext>
            </p:extLst>
          </p:nvPr>
        </p:nvGraphicFramePr>
        <p:xfrm>
          <a:off x="4788024" y="2924944"/>
          <a:ext cx="27003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Rovnice" r:id="rId9" imgW="1498320" imgH="215640" progId="Equation.3">
                  <p:embed/>
                </p:oleObj>
              </mc:Choice>
              <mc:Fallback>
                <p:oleObj name="Rovnice" r:id="rId9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924944"/>
                        <a:ext cx="27003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272736" y="3986316"/>
            <a:ext cx="1655312" cy="400110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cs-CZ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272736" y="5292000"/>
            <a:ext cx="165531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347633" y="5995782"/>
            <a:ext cx="39560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7599225" y="6237312"/>
            <a:ext cx="5011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059832" y="2828546"/>
            <a:ext cx="39560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3257636" y="2348880"/>
            <a:ext cx="0" cy="479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päty 3">
            <a:extLst>
              <a:ext uri="{FF2B5EF4-FFF2-40B4-BE49-F238E27FC236}">
                <a16:creationId xmlns:a16="http://schemas.microsoft.com/office/drawing/2014/main" id="{17B78F21-90A1-469B-8726-268F80B9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7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Additional objectives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55576" y="1484784"/>
            <a:ext cx="795670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dirty="0">
                <a:latin typeface="+mn-lt"/>
              </a:rPr>
              <a:t>For frequencies </a:t>
            </a:r>
            <a:r>
              <a:rPr lang="en-US" altLang="cs-CZ" i="1" dirty="0">
                <a:cs typeface="Times New Roman" panose="02020603050405020304" pitchFamily="18" charset="0"/>
              </a:rPr>
              <a:t>f</a:t>
            </a:r>
            <a:r>
              <a:rPr lang="en-US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latin typeface="+mn-lt"/>
              </a:rPr>
              <a:t>, </a:t>
            </a:r>
            <a:r>
              <a:rPr lang="en-US" altLang="cs-CZ" i="1" dirty="0">
                <a:cs typeface="Times New Roman" panose="02020603050405020304" pitchFamily="18" charset="0"/>
              </a:rPr>
              <a:t>f</a:t>
            </a:r>
            <a:r>
              <a:rPr lang="en-US" altLang="cs-CZ" baseline="-25000" dirty="0">
                <a:cs typeface="Times New Roman" panose="02020603050405020304" pitchFamily="18" charset="0"/>
              </a:rPr>
              <a:t>2</a:t>
            </a:r>
            <a:r>
              <a:rPr lang="en-US" altLang="cs-CZ" dirty="0">
                <a:latin typeface="+mn-lt"/>
              </a:rPr>
              <a:t>, … , </a:t>
            </a:r>
            <a:r>
              <a:rPr lang="en-US" altLang="cs-CZ" i="1" dirty="0" err="1">
                <a:cs typeface="Times New Roman" panose="02020603050405020304" pitchFamily="18" charset="0"/>
              </a:rPr>
              <a:t>f</a:t>
            </a:r>
            <a:r>
              <a:rPr lang="en-US" altLang="cs-CZ" i="1" baseline="-25000" dirty="0" err="1">
                <a:cs typeface="Times New Roman" panose="02020603050405020304" pitchFamily="18" charset="0"/>
              </a:rPr>
              <a:t>N</a:t>
            </a:r>
            <a:br>
              <a:rPr lang="en-US" altLang="cs-CZ" dirty="0">
                <a:latin typeface="+mn-lt"/>
              </a:rPr>
            </a:br>
            <a:br>
              <a:rPr lang="en-US" altLang="cs-CZ" sz="1600" dirty="0">
                <a:latin typeface="+mn-lt"/>
              </a:rPr>
            </a:br>
            <a:r>
              <a:rPr lang="en-US" altLang="cs-CZ" dirty="0">
                <a:solidFill>
                  <a:srgbClr val="DA0000"/>
                </a:solidFill>
                <a:latin typeface="+mn-lt"/>
              </a:rPr>
              <a:t>- Circular polarization </a:t>
            </a:r>
            <a:r>
              <a:rPr lang="en-US" altLang="cs-CZ" i="1" dirty="0">
                <a:solidFill>
                  <a:srgbClr val="DA0000"/>
                </a:solidFill>
                <a:cs typeface="Times New Roman" panose="02020603050405020304" pitchFamily="18" charset="0"/>
              </a:rPr>
              <a:t>AR</a:t>
            </a:r>
            <a:r>
              <a:rPr lang="en-US" altLang="cs-CZ" dirty="0">
                <a:solidFill>
                  <a:srgbClr val="DA0000"/>
                </a:solidFill>
                <a:cs typeface="Times New Roman" panose="02020603050405020304" pitchFamily="18" charset="0"/>
              </a:rPr>
              <a:t>(</a:t>
            </a:r>
            <a:r>
              <a:rPr lang="en-US" altLang="cs-CZ" b="1" dirty="0">
                <a:solidFill>
                  <a:srgbClr val="DA0000"/>
                </a:solidFill>
                <a:cs typeface="Times New Roman" panose="02020603050405020304" pitchFamily="18" charset="0"/>
              </a:rPr>
              <a:t>x</a:t>
            </a:r>
            <a:r>
              <a:rPr lang="en-US" altLang="cs-CZ" dirty="0">
                <a:solidFill>
                  <a:srgbClr val="DA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cs-CZ" i="1" dirty="0">
                <a:solidFill>
                  <a:srgbClr val="DA0000"/>
                </a:solidFill>
                <a:cs typeface="Times New Roman" panose="02020603050405020304" pitchFamily="18" charset="0"/>
              </a:rPr>
              <a:t>f </a:t>
            </a:r>
            <a:r>
              <a:rPr lang="en-US" altLang="cs-CZ" dirty="0">
                <a:solidFill>
                  <a:srgbClr val="DA0000"/>
                </a:solidFill>
                <a:cs typeface="Times New Roman" panose="02020603050405020304" pitchFamily="18" charset="0"/>
              </a:rPr>
              <a:t>)</a:t>
            </a:r>
            <a:br>
              <a:rPr lang="en-US" altLang="cs-CZ" dirty="0">
                <a:solidFill>
                  <a:srgbClr val="DA0000"/>
                </a:solidFill>
                <a:cs typeface="Times New Roman" panose="02020603050405020304" pitchFamily="18" charset="0"/>
              </a:rPr>
            </a:br>
            <a:r>
              <a:rPr lang="en-US" altLang="cs-CZ" dirty="0">
                <a:solidFill>
                  <a:srgbClr val="DA0000"/>
                </a:solidFill>
                <a:latin typeface="+mn-lt"/>
              </a:rPr>
              <a:t>- Minimum substrate area </a:t>
            </a:r>
            <a:r>
              <a:rPr lang="en-US" altLang="cs-CZ" i="1" dirty="0">
                <a:solidFill>
                  <a:srgbClr val="DA0000"/>
                </a:solidFill>
                <a:cs typeface="Times New Roman" panose="02020603050405020304" pitchFamily="18" charset="0"/>
              </a:rPr>
              <a:t>S</a:t>
            </a:r>
            <a:r>
              <a:rPr lang="en-US" altLang="cs-CZ" dirty="0">
                <a:solidFill>
                  <a:srgbClr val="DA0000"/>
                </a:solidFill>
                <a:cs typeface="Times New Roman" panose="02020603050405020304" pitchFamily="18" charset="0"/>
              </a:rPr>
              <a:t>(</a:t>
            </a:r>
            <a:r>
              <a:rPr lang="en-US" altLang="cs-CZ" b="1" dirty="0">
                <a:solidFill>
                  <a:srgbClr val="DA0000"/>
                </a:solidFill>
                <a:cs typeface="Times New Roman" panose="02020603050405020304" pitchFamily="18" charset="0"/>
              </a:rPr>
              <a:t>x</a:t>
            </a:r>
            <a:r>
              <a:rPr lang="en-US" altLang="cs-CZ" dirty="0">
                <a:solidFill>
                  <a:srgbClr val="DA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cs-CZ" i="1" dirty="0">
                <a:solidFill>
                  <a:srgbClr val="DA0000"/>
                </a:solidFill>
                <a:cs typeface="Times New Roman" panose="02020603050405020304" pitchFamily="18" charset="0"/>
              </a:rPr>
              <a:t>f </a:t>
            </a:r>
            <a:r>
              <a:rPr lang="en-US" altLang="cs-CZ" dirty="0">
                <a:solidFill>
                  <a:srgbClr val="DA0000"/>
                </a:solidFill>
                <a:cs typeface="Times New Roman" panose="02020603050405020304" pitchFamily="18" charset="0"/>
              </a:rPr>
              <a:t>)</a:t>
            </a:r>
            <a:br>
              <a:rPr lang="en-US" altLang="cs-CZ" i="1" noProof="1">
                <a:solidFill>
                  <a:srgbClr val="DA0000"/>
                </a:solidFill>
                <a:cs typeface="Times New Roman" panose="02020603050405020304" pitchFamily="18" charset="0"/>
              </a:rPr>
            </a:br>
            <a:r>
              <a:rPr lang="en-US" altLang="cs-CZ" i="1" noProof="1">
                <a:solidFill>
                  <a:srgbClr val="DA0000"/>
                </a:solidFill>
                <a:latin typeface="+mn-lt"/>
              </a:rPr>
              <a:t>- Etc.</a:t>
            </a:r>
            <a:endParaRPr lang="en-US" altLang="cs-CZ" dirty="0">
              <a:solidFill>
                <a:srgbClr val="DA0000"/>
              </a:solidFill>
              <a:latin typeface="+mn-lt"/>
            </a:endParaRPr>
          </a:p>
        </p:txBody>
      </p:sp>
      <p:sp>
        <p:nvSpPr>
          <p:cNvPr id="9" name="Zástupný symbol päty 3">
            <a:extLst>
              <a:ext uri="{FF2B5EF4-FFF2-40B4-BE49-F238E27FC236}">
                <a16:creationId xmlns:a16="http://schemas.microsoft.com/office/drawing/2014/main" id="{89784945-B0D1-425E-83FC-EE40C37A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8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Multi-objective optimization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3568" y="1484784"/>
            <a:ext cx="79567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dirty="0">
                <a:latin typeface="+mn-lt"/>
              </a:rPr>
              <a:t>Conflicting objective:</a:t>
            </a:r>
            <a:endParaRPr lang="en-US" altLang="cs-CZ" dirty="0">
              <a:solidFill>
                <a:srgbClr val="DA0000"/>
              </a:solidFill>
              <a:latin typeface="+mn-lt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662443"/>
              </p:ext>
            </p:extLst>
          </p:nvPr>
        </p:nvGraphicFramePr>
        <p:xfrm>
          <a:off x="1331913" y="4365625"/>
          <a:ext cx="126047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orelPhotoPaint.Image.11" r:id="rId4" imgW="956831" imgH="1279837" progId="CorelPhotoPaint.Image.11">
                  <p:embed/>
                </p:oleObj>
              </mc:Choice>
              <mc:Fallback>
                <p:oleObj name="CorelPhotoPaint.Image.11" r:id="rId4" imgW="956831" imgH="1279837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365625"/>
                        <a:ext cx="1260475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882064"/>
              </p:ext>
            </p:extLst>
          </p:nvPr>
        </p:nvGraphicFramePr>
        <p:xfrm>
          <a:off x="1331913" y="2349500"/>
          <a:ext cx="1260475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orelPhotoPaint.Image.11" r:id="rId6" imgW="1627497" imgH="2517440" progId="CorelPhotoPaint.Image.11">
                  <p:embed/>
                </p:oleObj>
              </mc:Choice>
              <mc:Fallback>
                <p:oleObj name="CorelPhotoPaint.Image.11" r:id="rId6" imgW="1627497" imgH="2517440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349500"/>
                        <a:ext cx="1260475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81845"/>
              </p:ext>
            </p:extLst>
          </p:nvPr>
        </p:nvGraphicFramePr>
        <p:xfrm>
          <a:off x="5508104" y="3212976"/>
          <a:ext cx="20129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Rovnice" r:id="rId9" imgW="1117440" imgH="482400" progId="Equation.3">
                  <p:embed/>
                </p:oleObj>
              </mc:Choice>
              <mc:Fallback>
                <p:oleObj name="Rovnice" r:id="rId9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212976"/>
                        <a:ext cx="201295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7347633" y="5995782"/>
            <a:ext cx="39560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599225" y="6237312"/>
            <a:ext cx="5011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059832" y="2828546"/>
            <a:ext cx="39560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257636" y="2348880"/>
            <a:ext cx="0" cy="479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F3D7E9C5-D75B-4EFF-BB06-BB2B55A5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48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Multi-objective optimization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3568" y="1484784"/>
            <a:ext cx="79567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cs-CZ" dirty="0">
                <a:solidFill>
                  <a:srgbClr val="DA0000"/>
                </a:solidFill>
                <a:latin typeface="+mn-lt"/>
              </a:rPr>
              <a:t>Pareto front of optimal solutions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08760"/>
              </p:ext>
            </p:extLst>
          </p:nvPr>
        </p:nvGraphicFramePr>
        <p:xfrm>
          <a:off x="1331913" y="4365625"/>
          <a:ext cx="126047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CorelPhotoPaint.Image.11" r:id="rId4" imgW="956831" imgH="1279837" progId="CorelPhotoPaint.Image.11">
                  <p:embed/>
                </p:oleObj>
              </mc:Choice>
              <mc:Fallback>
                <p:oleObj name="CorelPhotoPaint.Image.11" r:id="rId4" imgW="956831" imgH="1279837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365625"/>
                        <a:ext cx="1260475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502098"/>
              </p:ext>
            </p:extLst>
          </p:nvPr>
        </p:nvGraphicFramePr>
        <p:xfrm>
          <a:off x="1331913" y="2349500"/>
          <a:ext cx="1260475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orelPhotoPaint.Image.11" r:id="rId6" imgW="1627497" imgH="2517440" progId="CorelPhotoPaint.Image.11">
                  <p:embed/>
                </p:oleObj>
              </mc:Choice>
              <mc:Fallback>
                <p:oleObj name="CorelPhotoPaint.Image.11" r:id="rId6" imgW="1627497" imgH="2517440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349500"/>
                        <a:ext cx="1260475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164288" y="5995782"/>
            <a:ext cx="57895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599225" y="6237312"/>
            <a:ext cx="5011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915816" y="2828546"/>
            <a:ext cx="53962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203848" y="2349500"/>
            <a:ext cx="0" cy="479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537BBCCA-3B8F-4F4C-ADD2-737537F4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Summary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Global optimization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(evolutionary  swarm intelligence)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Random generation of initial set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Quality evaluation of set members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[higher quality  stronger influence on next set]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Creating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better</a:t>
            </a:r>
            <a:r>
              <a:rPr lang="en-US" altLang="cs-CZ" sz="2800" dirty="0">
                <a:latin typeface="+mn-lt"/>
                <a:sym typeface="Symbol" pitchFamily="18" charset="2"/>
              </a:rPr>
              <a:t> generation of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successors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Go to step 2</a:t>
            </a:r>
            <a:endParaRPr lang="cs-CZ" alt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142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Summary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Multi-objective optimization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Non-conflicting objectives: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weighted partial objectives summed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Conflicting objectives: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Pareto</a:t>
            </a:r>
            <a:r>
              <a:rPr lang="en-US" altLang="cs-CZ" sz="2800" dirty="0">
                <a:latin typeface="+mn-lt"/>
                <a:sym typeface="Symbol" pitchFamily="18" charset="2"/>
              </a:rPr>
              <a:t> set of optimal solutions</a:t>
            </a:r>
            <a:endParaRPr lang="cs-CZ" alt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30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Contents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Global optimization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genetic algorithms: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use of evolutionary principles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swarm optimization: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intelligence of swarms</a:t>
            </a:r>
            <a:endParaRPr lang="cs-CZ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Multi-objective optimization</a:t>
            </a:r>
            <a:br>
              <a:rPr lang="cs-CZ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- Pareto front of optimal solutions</a:t>
            </a:r>
            <a:endParaRPr lang="cs-CZ" alt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33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Genetic (evolutionary) optimization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0">
            <a:extLst>
              <a:ext uri="{FF2B5EF4-FFF2-40B4-BE49-F238E27FC236}">
                <a16:creationId xmlns:a16="http://schemas.microsoft.com/office/drawing/2014/main" id="{25C2DCBB-A98F-479F-9D70-CC0279A8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06" y="1215175"/>
            <a:ext cx="6021388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44F6736E-287F-4EE1-A115-78C7136D3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67684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JOHNSON, J. M., RAHMAT-SAMII, Y. Genetic algorithms in engineering electromagnetics. IEEE Antennas and Propagation Magazine. 1997, vol. 39, no. 4, p. 7–25.</a:t>
            </a:r>
          </a:p>
        </p:txBody>
      </p: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F76A9DCC-D51D-4B74-964B-F382D0C6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0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Evolutionary optimization: </a:t>
            </a:r>
            <a:r>
              <a:rPr lang="en-US" sz="3600" b="1" dirty="0">
                <a:solidFill>
                  <a:srgbClr val="DA0000"/>
                </a:solidFill>
              </a:rPr>
              <a:t>antenna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7" descr="fig09">
            <a:extLst>
              <a:ext uri="{FF2B5EF4-FFF2-40B4-BE49-F238E27FC236}">
                <a16:creationId xmlns:a16="http://schemas.microsoft.com/office/drawing/2014/main" id="{3B618236-5674-4291-8C4F-0086F716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8905"/>
            <a:ext cx="474345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20">
            <a:extLst>
              <a:ext uri="{FF2B5EF4-FFF2-40B4-BE49-F238E27FC236}">
                <a16:creationId xmlns:a16="http://schemas.microsoft.com/office/drawing/2014/main" id="{631339BC-BD46-431A-9821-A7E6EC243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823597"/>
              </p:ext>
            </p:extLst>
          </p:nvPr>
        </p:nvGraphicFramePr>
        <p:xfrm>
          <a:off x="1764953" y="4633092"/>
          <a:ext cx="3076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Rovnice" r:id="rId5" imgW="1536480" imgH="253800" progId="Equation.3">
                  <p:embed/>
                </p:oleObj>
              </mc:Choice>
              <mc:Fallback>
                <p:oleObj name="Rovnice" r:id="rId5" imgW="1536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953" y="4633092"/>
                        <a:ext cx="30765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428B6934-624A-4EE3-A153-6E73DF2A0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188264"/>
              </p:ext>
            </p:extLst>
          </p:nvPr>
        </p:nvGraphicFramePr>
        <p:xfrm>
          <a:off x="1771303" y="5099817"/>
          <a:ext cx="3406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Rovnice" r:id="rId7" imgW="1701720" imgH="253800" progId="Equation.3">
                  <p:embed/>
                </p:oleObj>
              </mc:Choice>
              <mc:Fallback>
                <p:oleObj name="Rovnice" r:id="rId7" imgW="1701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303" y="5099817"/>
                        <a:ext cx="34067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>
            <a:extLst>
              <a:ext uri="{FF2B5EF4-FFF2-40B4-BE49-F238E27FC236}">
                <a16:creationId xmlns:a16="http://schemas.microsoft.com/office/drawing/2014/main" id="{219568D9-540D-4ECC-852D-3B3BB93B7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20322"/>
              </p:ext>
            </p:extLst>
          </p:nvPr>
        </p:nvGraphicFramePr>
        <p:xfrm>
          <a:off x="5505103" y="4642617"/>
          <a:ext cx="2943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Rovnice" r:id="rId9" imgW="1473120" imgH="215640" progId="Equation.3">
                  <p:embed/>
                </p:oleObj>
              </mc:Choice>
              <mc:Fallback>
                <p:oleObj name="Rovnice" r:id="rId9" imgW="1473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103" y="4642617"/>
                        <a:ext cx="29432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>
            <a:extLst>
              <a:ext uri="{FF2B5EF4-FFF2-40B4-BE49-F238E27FC236}">
                <a16:creationId xmlns:a16="http://schemas.microsoft.com/office/drawing/2014/main" id="{ED6900CB-B690-4488-A94F-34A66AA86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105434"/>
              </p:ext>
            </p:extLst>
          </p:nvPr>
        </p:nvGraphicFramePr>
        <p:xfrm>
          <a:off x="5505103" y="5099817"/>
          <a:ext cx="281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Rovnice" r:id="rId11" imgW="1409400" imgH="215640" progId="Equation.3">
                  <p:embed/>
                </p:oleObj>
              </mc:Choice>
              <mc:Fallback>
                <p:oleObj name="Rovnice" r:id="rId11" imgW="1409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103" y="5099817"/>
                        <a:ext cx="2819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ástupný symbol päty 3">
            <a:extLst>
              <a:ext uri="{FF2B5EF4-FFF2-40B4-BE49-F238E27FC236}">
                <a16:creationId xmlns:a16="http://schemas.microsoft.com/office/drawing/2014/main" id="{4BA1631C-4D84-4070-BBE9-93AEE872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Evolutionary optimization: </a:t>
            </a:r>
            <a:r>
              <a:rPr lang="en-US" sz="3600" b="1" dirty="0">
                <a:solidFill>
                  <a:srgbClr val="DA0000"/>
                </a:solidFill>
              </a:rPr>
              <a:t>antenna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7">
            <a:extLst>
              <a:ext uri="{FF2B5EF4-FFF2-40B4-BE49-F238E27FC236}">
                <a16:creationId xmlns:a16="http://schemas.microsoft.com/office/drawing/2014/main" id="{01F42237-7D5D-4839-A067-86F9C41B4436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1331180"/>
            <a:ext cx="6172200" cy="3124200"/>
            <a:chOff x="1776" y="1008"/>
            <a:chExt cx="3888" cy="1968"/>
          </a:xfrm>
        </p:grpSpPr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E28B596F-B398-4E5B-B046-3B30F5721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008"/>
              <a:ext cx="3888" cy="19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3B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" name="Picture 23" descr="fig10">
              <a:extLst>
                <a:ext uri="{FF2B5EF4-FFF2-40B4-BE49-F238E27FC236}">
                  <a16:creationId xmlns:a16="http://schemas.microsoft.com/office/drawing/2014/main" id="{E8FCDFE7-91B2-4C9E-9DFE-E588DE513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04"/>
              <a:ext cx="3568" cy="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28">
            <a:extLst>
              <a:ext uri="{FF2B5EF4-FFF2-40B4-BE49-F238E27FC236}">
                <a16:creationId xmlns:a16="http://schemas.microsoft.com/office/drawing/2014/main" id="{67915AB7-4321-4E93-99F2-ECCB8E48AF75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4607780"/>
            <a:ext cx="6172200" cy="1676400"/>
            <a:chOff x="1746" y="3113"/>
            <a:chExt cx="3888" cy="1056"/>
          </a:xfrm>
        </p:grpSpPr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4F6096A1-D2DE-4990-A105-4AD1788F2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113"/>
              <a:ext cx="3888" cy="105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3B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3" name="Picture 26" descr="fig11">
              <a:extLst>
                <a:ext uri="{FF2B5EF4-FFF2-40B4-BE49-F238E27FC236}">
                  <a16:creationId xmlns:a16="http://schemas.microsoft.com/office/drawing/2014/main" id="{359A62C5-DD66-4612-B9FF-35D1332DB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3257"/>
              <a:ext cx="3441" cy="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29">
            <a:extLst>
              <a:ext uri="{FF2B5EF4-FFF2-40B4-BE49-F238E27FC236}">
                <a16:creationId xmlns:a16="http://schemas.microsoft.com/office/drawing/2014/main" id="{480143C9-B598-4FC6-88FE-C99DC5E6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84795"/>
            <a:ext cx="1905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cs-CZ" sz="2800" dirty="0">
                <a:cs typeface="Arial" panose="020B0604020202020204" pitchFamily="34" charset="0"/>
              </a:rPr>
              <a:t>initial population</a:t>
            </a:r>
          </a:p>
          <a:p>
            <a:br>
              <a:rPr lang="en-US" altLang="cs-CZ" sz="2800" dirty="0">
                <a:cs typeface="Arial" panose="020B0604020202020204" pitchFamily="34" charset="0"/>
              </a:rPr>
            </a:br>
            <a:r>
              <a:rPr lang="en-US" altLang="cs-CZ" sz="2800" dirty="0">
                <a:cs typeface="Arial" panose="020B0604020202020204" pitchFamily="34" charset="0"/>
              </a:rPr>
              <a:t>quality evaluation</a:t>
            </a:r>
            <a:endParaRPr lang="cs-CZ" altLang="cs-CZ" sz="2800" i="1" dirty="0">
              <a:cs typeface="Times New Roman" panose="02020603050405020304" pitchFamily="18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A846CA59-CEEC-4632-AFFD-60479867B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492647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800" dirty="0">
                <a:cs typeface="Arial" panose="020B0604020202020204" pitchFamily="34" charset="0"/>
              </a:rPr>
              <a:t>selection</a:t>
            </a:r>
            <a:endParaRPr lang="cs-CZ" altLang="cs-CZ" sz="2800" i="1" dirty="0">
              <a:cs typeface="Times New Roman" panose="02020603050405020304" pitchFamily="18" charset="0"/>
            </a:endParaRPr>
          </a:p>
        </p:txBody>
      </p:sp>
      <p:sp>
        <p:nvSpPr>
          <p:cNvPr id="16" name="Zástupný symbol päty 3">
            <a:extLst>
              <a:ext uri="{FF2B5EF4-FFF2-40B4-BE49-F238E27FC236}">
                <a16:creationId xmlns:a16="http://schemas.microsoft.com/office/drawing/2014/main" id="{C2D3BDB8-AC3E-44A3-B7A9-347D1950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3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Evolutionary optimization: </a:t>
            </a:r>
            <a:r>
              <a:rPr lang="en-US" sz="3600" b="1" dirty="0">
                <a:solidFill>
                  <a:srgbClr val="DA0000"/>
                </a:solidFill>
              </a:rPr>
              <a:t>antenna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9">
            <a:extLst>
              <a:ext uri="{FF2B5EF4-FFF2-40B4-BE49-F238E27FC236}">
                <a16:creationId xmlns:a16="http://schemas.microsoft.com/office/drawing/2014/main" id="{0EA43682-484C-4820-8643-EEB4123B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412875"/>
            <a:ext cx="5638800" cy="3352800"/>
          </a:xfrm>
          <a:prstGeom prst="rect">
            <a:avLst/>
          </a:prstGeom>
          <a:solidFill>
            <a:srgbClr val="FFFFFF"/>
          </a:solidFill>
          <a:ln w="19050">
            <a:solidFill>
              <a:srgbClr val="73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20" descr="fig12">
            <a:extLst>
              <a:ext uri="{FF2B5EF4-FFF2-40B4-BE49-F238E27FC236}">
                <a16:creationId xmlns:a16="http://schemas.microsoft.com/office/drawing/2014/main" id="{E155605D-E187-4E71-867D-DE12EF9E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65275"/>
            <a:ext cx="4681538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C2598CEC-E4A2-4A98-BD53-B6E8C1C4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41888"/>
            <a:ext cx="5638800" cy="1143000"/>
          </a:xfrm>
          <a:prstGeom prst="rect">
            <a:avLst/>
          </a:prstGeom>
          <a:solidFill>
            <a:srgbClr val="FFFFFF"/>
          </a:solidFill>
          <a:ln w="19050">
            <a:solidFill>
              <a:srgbClr val="73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24" descr="fig13">
            <a:extLst>
              <a:ext uri="{FF2B5EF4-FFF2-40B4-BE49-F238E27FC236}">
                <a16:creationId xmlns:a16="http://schemas.microsoft.com/office/drawing/2014/main" id="{59DCEE07-78CC-43A8-817A-73B98699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94288"/>
            <a:ext cx="3397250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1">
            <a:extLst>
              <a:ext uri="{FF2B5EF4-FFF2-40B4-BE49-F238E27FC236}">
                <a16:creationId xmlns:a16="http://schemas.microsoft.com/office/drawing/2014/main" id="{B27F7F70-4394-4277-9137-912ABCF60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2178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800" dirty="0">
                <a:cs typeface="Arial" panose="020B0604020202020204" pitchFamily="34" charset="0"/>
              </a:rPr>
              <a:t>crossover</a:t>
            </a:r>
            <a:endParaRPr lang="cs-CZ" altLang="cs-CZ" sz="2800" i="1" dirty="0">
              <a:cs typeface="Times New Roman" panose="02020603050405020304" pitchFamily="18" charset="0"/>
            </a:endParaRPr>
          </a:p>
        </p:txBody>
      </p:sp>
      <p:sp>
        <p:nvSpPr>
          <p:cNvPr id="14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1873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800" dirty="0">
                <a:cs typeface="Arial" panose="020B0604020202020204" pitchFamily="34" charset="0"/>
              </a:rPr>
              <a:t>mutation</a:t>
            </a:r>
            <a:endParaRPr lang="cs-CZ" altLang="cs-CZ" sz="2800" i="1" dirty="0">
              <a:cs typeface="Times New Roman" panose="02020603050405020304" pitchFamily="18" charset="0"/>
            </a:endParaRPr>
          </a:p>
        </p:txBody>
      </p:sp>
      <p:sp>
        <p:nvSpPr>
          <p:cNvPr id="15" name="Zástupný symbol päty 3">
            <a:extLst>
              <a:ext uri="{FF2B5EF4-FFF2-40B4-BE49-F238E27FC236}">
                <a16:creationId xmlns:a16="http://schemas.microsoft.com/office/drawing/2014/main" id="{803CCC9A-7FBD-4369-9231-7ED5F7AA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Evolutionary optimization: </a:t>
            </a:r>
            <a:r>
              <a:rPr lang="en-US" sz="3600" b="1" dirty="0">
                <a:solidFill>
                  <a:srgbClr val="DA0000"/>
                </a:solidFill>
              </a:rPr>
              <a:t>antenna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8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BC7BF0FF-56A5-46A6-8A40-1BCEAAF9A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350312"/>
              </p:ext>
            </p:extLst>
          </p:nvPr>
        </p:nvGraphicFramePr>
        <p:xfrm>
          <a:off x="1517894" y="1412776"/>
          <a:ext cx="6103938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Microsoft Draw" r:id="rId4" imgW="4691063" imgH="3617913" progId="MSDraw">
                  <p:embed/>
                </p:oleObj>
              </mc:Choice>
              <mc:Fallback>
                <p:oleObj name="Microsoft Draw" r:id="rId4" imgW="4691063" imgH="361791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894" y="1412776"/>
                        <a:ext cx="6103938" cy="470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429000"/>
            <a:ext cx="3456384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cs-CZ" sz="2800" dirty="0">
                <a:solidFill>
                  <a:srgbClr val="DA0000"/>
                </a:solidFill>
                <a:cs typeface="Arial" panose="020B0604020202020204" pitchFamily="34" charset="0"/>
              </a:rPr>
              <a:t>elitism</a:t>
            </a:r>
            <a:br>
              <a:rPr lang="en-US" altLang="cs-CZ" sz="2800" dirty="0">
                <a:cs typeface="Arial" panose="020B0604020202020204" pitchFamily="34" charset="0"/>
              </a:rPr>
            </a:br>
            <a:r>
              <a:rPr lang="en-US" altLang="cs-CZ" sz="2800" dirty="0">
                <a:cs typeface="Arial" panose="020B0604020202020204" pitchFamily="34" charset="0"/>
              </a:rPr>
              <a:t>monotonous decrease</a:t>
            </a:r>
            <a:br>
              <a:rPr lang="en-US" altLang="cs-CZ" sz="2800" dirty="0">
                <a:cs typeface="Arial" panose="020B0604020202020204" pitchFamily="34" charset="0"/>
              </a:rPr>
            </a:br>
            <a:r>
              <a:rPr lang="en-US" altLang="cs-CZ" sz="2800" dirty="0">
                <a:cs typeface="Arial" panose="020B0604020202020204" pitchFamily="34" charset="0"/>
              </a:rPr>
              <a:t>of objective function</a:t>
            </a:r>
            <a:endParaRPr lang="cs-CZ" altLang="cs-CZ" sz="2800" i="1" dirty="0">
              <a:cs typeface="Times New Roman" panose="02020603050405020304" pitchFamily="18" charset="0"/>
            </a:endParaRPr>
          </a:p>
        </p:txBody>
      </p:sp>
      <p:sp>
        <p:nvSpPr>
          <p:cNvPr id="11" name="Zástupný symbol päty 3">
            <a:extLst>
              <a:ext uri="{FF2B5EF4-FFF2-40B4-BE49-F238E27FC236}">
                <a16:creationId xmlns:a16="http://schemas.microsoft.com/office/drawing/2014/main" id="{31E5B686-42ED-41DC-B19B-6BA84A1F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fig09">
            <a:extLst>
              <a:ext uri="{FF2B5EF4-FFF2-40B4-BE49-F238E27FC236}">
                <a16:creationId xmlns:a16="http://schemas.microsoft.com/office/drawing/2014/main" id="{769778FF-C62B-4E3C-8886-15B31AAC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052910"/>
            <a:ext cx="355917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Evolutionary optimization: </a:t>
            </a:r>
            <a:r>
              <a:rPr lang="en-US" sz="3600" b="1" dirty="0">
                <a:solidFill>
                  <a:srgbClr val="DA0000"/>
                </a:solidFill>
              </a:rPr>
              <a:t>antenna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2">
            <a:extLst>
              <a:ext uri="{FF2B5EF4-FFF2-40B4-BE49-F238E27FC236}">
                <a16:creationId xmlns:a16="http://schemas.microsoft.com/office/drawing/2014/main" id="{07E5E235-5C65-461E-AEB6-675B86DA59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26993"/>
              </p:ext>
            </p:extLst>
          </p:nvPr>
        </p:nvGraphicFramePr>
        <p:xfrm>
          <a:off x="869409" y="3144903"/>
          <a:ext cx="8043863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Microsoft Draw" r:id="rId5" imgW="5361697" imgH="1891733" progId="MSDraw">
                  <p:embed/>
                </p:oleObj>
              </mc:Choice>
              <mc:Fallback>
                <p:oleObj name="Microsoft Draw" r:id="rId5" imgW="5361697" imgH="189173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09" y="3144903"/>
                        <a:ext cx="8043863" cy="284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ástupný symbol päty 3">
            <a:extLst>
              <a:ext uri="{FF2B5EF4-FFF2-40B4-BE49-F238E27FC236}">
                <a16:creationId xmlns:a16="http://schemas.microsoft.com/office/drawing/2014/main" id="{9411BDD0-4D24-4E36-9702-D542FCA8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26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1138</Words>
  <Application>Microsoft Office PowerPoint</Application>
  <PresentationFormat>Předvádění na obrazovce (4:3)</PresentationFormat>
  <Paragraphs>178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Times New Roman</vt:lpstr>
      <vt:lpstr>Wingdings</vt:lpstr>
      <vt:lpstr>Motiv systému Office</vt:lpstr>
      <vt:lpstr>Rovnice</vt:lpstr>
      <vt:lpstr>Microsoft Draw</vt:lpstr>
      <vt:lpstr>CorelPhotoPaint.Image.11</vt:lpstr>
      <vt:lpstr>Wearable Electronics: Global &amp; Multi-Objective Optimization</vt:lpstr>
      <vt:lpstr>Recap</vt:lpstr>
      <vt:lpstr>Contents</vt:lpstr>
      <vt:lpstr>Genetic (evolutionary) optimization</vt:lpstr>
      <vt:lpstr>Evolutionary optimization: antenna</vt:lpstr>
      <vt:lpstr>Evolutionary optimization: antenna</vt:lpstr>
      <vt:lpstr>Evolutionary optimization: antenna</vt:lpstr>
      <vt:lpstr>Evolutionary optimization: antenna</vt:lpstr>
      <vt:lpstr>Evolutionary optimization: antenna</vt:lpstr>
      <vt:lpstr>Evolutionary design: filter</vt:lpstr>
      <vt:lpstr>Evolutionary design: monopole</vt:lpstr>
      <vt:lpstr>Swarm intelligence</vt:lpstr>
      <vt:lpstr>Swarm intelligence</vt:lpstr>
      <vt:lpstr>Swarm intelligence</vt:lpstr>
      <vt:lpstr>Prezentace aplikace PowerPoint</vt:lpstr>
      <vt:lpstr>Prezentace aplikace PowerPoint</vt:lpstr>
      <vt:lpstr>Swarm intelligence</vt:lpstr>
      <vt:lpstr>Swarm intelligence</vt:lpstr>
      <vt:lpstr>Summary</vt:lpstr>
      <vt:lpstr>Multi-objective optimization</vt:lpstr>
      <vt:lpstr>Multi-objective optimization</vt:lpstr>
      <vt:lpstr>Multi-objective optimization</vt:lpstr>
      <vt:lpstr>Additional objectives</vt:lpstr>
      <vt:lpstr>Multi-objective optimization</vt:lpstr>
      <vt:lpstr>Multi-objective optimization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HF structures: Global and local approaches</dc:title>
  <dc:creator>install</dc:creator>
  <cp:lastModifiedBy>Zbyněk Raida</cp:lastModifiedBy>
  <cp:revision>96</cp:revision>
  <dcterms:created xsi:type="dcterms:W3CDTF">2019-07-11T10:21:55Z</dcterms:created>
  <dcterms:modified xsi:type="dcterms:W3CDTF">2020-07-10T10:53:41Z</dcterms:modified>
</cp:coreProperties>
</file>