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86" r:id="rId4"/>
    <p:sldId id="290" r:id="rId5"/>
    <p:sldId id="291" r:id="rId6"/>
    <p:sldId id="295" r:id="rId7"/>
    <p:sldId id="292" r:id="rId8"/>
    <p:sldId id="296" r:id="rId9"/>
    <p:sldId id="293" r:id="rId10"/>
    <p:sldId id="294" r:id="rId11"/>
    <p:sldId id="301" r:id="rId12"/>
    <p:sldId id="302" r:id="rId13"/>
    <p:sldId id="303" r:id="rId14"/>
    <p:sldId id="297" r:id="rId15"/>
    <p:sldId id="298" r:id="rId16"/>
    <p:sldId id="304" r:id="rId17"/>
    <p:sldId id="299" r:id="rId18"/>
    <p:sldId id="307" r:id="rId19"/>
    <p:sldId id="306" r:id="rId20"/>
    <p:sldId id="305" r:id="rId21"/>
    <p:sldId id="308" r:id="rId22"/>
    <p:sldId id="309" r:id="rId23"/>
    <p:sldId id="310" r:id="rId24"/>
    <p:sldId id="300" r:id="rId25"/>
    <p:sldId id="287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1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8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6594-A432-4BDD-B07B-D70FAA491478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60F7-A9B8-44ED-82DD-D82D9D8D842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9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09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87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9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17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94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24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94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56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DB0FF-948D-49D0-B11D-6DC54D64FB9E}" type="datetimeFigureOut">
              <a:rPr lang="cs-CZ" smtClean="0"/>
              <a:t>10.07.2020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01BD-A051-4BCB-90EC-41116C91580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4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1" y="1980000"/>
            <a:ext cx="8352929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/>
              <a:t>Wireless Body-centric Area Networks:</a:t>
            </a:r>
            <a:br>
              <a:rPr lang="en-US" sz="4000" b="1" dirty="0"/>
            </a:br>
            <a:r>
              <a:rPr lang="en-US" sz="4000" b="1" dirty="0">
                <a:solidFill>
                  <a:srgbClr val="DA0000"/>
                </a:solidFill>
              </a:rPr>
              <a:t>Examples</a:t>
            </a:r>
            <a:endParaRPr lang="en-US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1" y="3780000"/>
            <a:ext cx="4320056" cy="1080088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</a:rPr>
              <a:t>Zbyněk Raida</a:t>
            </a:r>
          </a:p>
          <a:p>
            <a:pPr algn="l">
              <a:spcBef>
                <a:spcPts val="0"/>
              </a:spcBef>
            </a:pPr>
            <a:r>
              <a:rPr lang="en-US" sz="2800" b="1" dirty="0">
                <a:solidFill>
                  <a:srgbClr val="DA0000"/>
                </a:solidFill>
              </a:rPr>
              <a:t>raida@vut.cz</a:t>
            </a:r>
            <a:endParaRPr lang="cs-CZ" sz="2800" b="1" dirty="0">
              <a:solidFill>
                <a:srgbClr val="DA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000"/>
            <a:ext cx="3048000" cy="104394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4139952" y="360000"/>
            <a:ext cx="4457265" cy="114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</a:pPr>
            <a:r>
              <a:rPr lang="en-US" b="1" dirty="0">
                <a:solidFill>
                  <a:srgbClr val="DA0000"/>
                </a:solidFill>
              </a:rPr>
              <a:t>Body-centric wireless communication</a:t>
            </a:r>
            <a:endParaRPr lang="cs-CZ" b="1" dirty="0">
              <a:solidFill>
                <a:srgbClr val="DA0000"/>
              </a:solidFill>
            </a:endParaRPr>
          </a:p>
        </p:txBody>
      </p:sp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id="{9966786D-D667-49F0-9E17-FA88C86D2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5040000"/>
            <a:ext cx="6480048" cy="144018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C85C5D-7C70-47F2-9F4F-FC2973481A00}"/>
              </a:ext>
            </a:extLst>
          </p:cNvPr>
          <p:cNvSpPr txBox="1"/>
          <p:nvPr/>
        </p:nvSpPr>
        <p:spPr>
          <a:xfrm>
            <a:off x="539551" y="6300000"/>
            <a:ext cx="82681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/>
              <a:t>Vytvořeno za podpory projektu OP VVV Moderní a otevřené studium techniky CZ.02.2.69/0.0/0.0/16_015/0002430</a:t>
            </a:r>
          </a:p>
        </p:txBody>
      </p:sp>
    </p:spTree>
    <p:extLst>
      <p:ext uri="{BB962C8B-B14F-4D97-AF65-F5344CB8AC3E}">
        <p14:creationId xmlns:p14="http://schemas.microsoft.com/office/powerpoint/2010/main" val="193619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Humidity</a:t>
            </a:r>
            <a:r>
              <a:rPr lang="en-US" altLang="cs-CZ" sz="2800" b="1" dirty="0">
                <a:cs typeface="Arial" panose="020B0604020202020204" pitchFamily="34" charset="0"/>
              </a:rPr>
              <a:t>: STN21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9" name="Obrázek 8" descr="humid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92" y="2135905"/>
            <a:ext cx="2287165" cy="126682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909" y="1916832"/>
            <a:ext cx="1247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ovéPole 25"/>
          <p:cNvSpPr txBox="1"/>
          <p:nvPr/>
        </p:nvSpPr>
        <p:spPr>
          <a:xfrm>
            <a:off x="2643692" y="380154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Supply Voltage, VDD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643692" y="4301606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Dissipation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860000" y="415873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µW (sleep mode)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858270" y="380154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V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4858270" y="451592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 </a:t>
            </a:r>
            <a:r>
              <a:rPr lang="en-US" dirty="0" err="1"/>
              <a:t>mW</a:t>
            </a:r>
            <a:r>
              <a:rPr lang="en-US" dirty="0"/>
              <a:t> (measuring)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643692" y="4860968"/>
            <a:ext cx="15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Operatin range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858270" y="487311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– 100 % RH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643692" y="521815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4858270" y="5230300"/>
            <a:ext cx="16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I2C, 12 bit, 8 bit</a:t>
            </a:r>
          </a:p>
        </p:txBody>
      </p:sp>
      <p:cxnSp>
        <p:nvCxnSpPr>
          <p:cNvPr id="35" name="Přímá spojovací čára 25"/>
          <p:cNvCxnSpPr/>
          <p:nvPr/>
        </p:nvCxnSpPr>
        <p:spPr>
          <a:xfrm rot="16200000" flipH="1">
            <a:off x="3852790" y="4878458"/>
            <a:ext cx="2014563" cy="3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1"/>
          <p:cNvCxnSpPr/>
          <p:nvPr/>
        </p:nvCxnSpPr>
        <p:spPr>
          <a:xfrm rot="10800000">
            <a:off x="2715130" y="4158730"/>
            <a:ext cx="4143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40"/>
          <p:cNvCxnSpPr/>
          <p:nvPr/>
        </p:nvCxnSpPr>
        <p:spPr>
          <a:xfrm rot="10800000" flipV="1">
            <a:off x="2715132" y="4873110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44"/>
          <p:cNvCxnSpPr/>
          <p:nvPr/>
        </p:nvCxnSpPr>
        <p:spPr>
          <a:xfrm rot="10800000" flipV="1">
            <a:off x="2715131" y="5230300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2647294" y="558964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cxnSp>
        <p:nvCxnSpPr>
          <p:cNvPr id="40" name="Přímá spojovací čára 46"/>
          <p:cNvCxnSpPr/>
          <p:nvPr/>
        </p:nvCxnSpPr>
        <p:spPr>
          <a:xfrm rot="10800000" flipV="1">
            <a:off x="2718733" y="5601787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860000" y="5601789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cca</a:t>
            </a:r>
            <a:r>
              <a:rPr lang="en-US" dirty="0"/>
              <a:t> 3.5 €</a:t>
            </a:r>
          </a:p>
        </p:txBody>
      </p:sp>
    </p:spTree>
    <p:extLst>
      <p:ext uri="{BB962C8B-B14F-4D97-AF65-F5344CB8AC3E}">
        <p14:creationId xmlns:p14="http://schemas.microsoft.com/office/powerpoint/2010/main" val="52556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Heart rate</a:t>
            </a:r>
            <a:r>
              <a:rPr lang="en-US" altLang="cs-CZ" sz="2800" b="1" dirty="0">
                <a:cs typeface="Arial" panose="020B0604020202020204" pitchFamily="34" charset="0"/>
              </a:rPr>
              <a:t>: Polar H7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1505" y="2348880"/>
            <a:ext cx="318583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ovéPole 42"/>
          <p:cNvSpPr txBox="1"/>
          <p:nvPr/>
        </p:nvSpPr>
        <p:spPr>
          <a:xfrm>
            <a:off x="4896000" y="431923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h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896000" y="39620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V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896000" y="4676424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Bluetooth</a:t>
            </a:r>
          </a:p>
        </p:txBody>
      </p:sp>
      <p:cxnSp>
        <p:nvCxnSpPr>
          <p:cNvPr id="46" name="Přímá spojovací čára 61"/>
          <p:cNvCxnSpPr/>
          <p:nvPr/>
        </p:nvCxnSpPr>
        <p:spPr>
          <a:xfrm rot="16200000" flipH="1">
            <a:off x="4203427" y="4719292"/>
            <a:ext cx="13716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62"/>
          <p:cNvCxnSpPr/>
          <p:nvPr/>
        </p:nvCxnSpPr>
        <p:spPr>
          <a:xfrm rot="10800000">
            <a:off x="2746098" y="4319234"/>
            <a:ext cx="41434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63"/>
          <p:cNvCxnSpPr/>
          <p:nvPr/>
        </p:nvCxnSpPr>
        <p:spPr>
          <a:xfrm rot="10800000" flipV="1">
            <a:off x="2746100" y="5033614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2686391" y="3976343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Supply Voltage, VDD 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683248" y="4321391"/>
            <a:ext cx="163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Battery lifetime</a:t>
            </a:r>
          </a:p>
        </p:txBody>
      </p:sp>
      <p:cxnSp>
        <p:nvCxnSpPr>
          <p:cNvPr id="51" name="Přímá spojovací čára 68"/>
          <p:cNvCxnSpPr/>
          <p:nvPr/>
        </p:nvCxnSpPr>
        <p:spPr>
          <a:xfrm rot="10800000" flipV="1">
            <a:off x="2746098" y="4690723"/>
            <a:ext cx="41434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2674660" y="4690723"/>
            <a:ext cx="173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674660" y="504791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Price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896000" y="5035771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cca</a:t>
            </a:r>
            <a:r>
              <a:rPr lang="en-US" dirty="0"/>
              <a:t> 50 €</a:t>
            </a:r>
          </a:p>
        </p:txBody>
      </p:sp>
    </p:spTree>
    <p:extLst>
      <p:ext uri="{BB962C8B-B14F-4D97-AF65-F5344CB8AC3E}">
        <p14:creationId xmlns:p14="http://schemas.microsoft.com/office/powerpoint/2010/main" val="80609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475252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Accelerometer</a:t>
            </a:r>
            <a:r>
              <a:rPr lang="en-US" altLang="cs-CZ" sz="2800" b="1" dirty="0">
                <a:cs typeface="Arial" panose="020B0604020202020204" pitchFamily="34" charset="0"/>
              </a:rPr>
              <a:t>: LIS3DH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155813" y="3877614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Supply Voltage, VDD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155813" y="4377680"/>
            <a:ext cx="224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consumption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370391" y="423480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 mA (norm. mode)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370391" y="387761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 V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370391" y="4591994"/>
            <a:ext cx="20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 mA (Low P. mode)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159414" y="5677863"/>
            <a:ext cx="457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 </a:t>
            </a:r>
            <a:r>
              <a:rPr lang="en-US" dirty="0"/>
              <a:t>(2, 4, 8, 16) g dynamically selectable full scale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155813" y="49249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370391" y="4937042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I2C</a:t>
            </a:r>
          </a:p>
        </p:txBody>
      </p:sp>
      <p:cxnSp>
        <p:nvCxnSpPr>
          <p:cNvPr id="29" name="Přímá spojovací čára 25"/>
          <p:cNvCxnSpPr/>
          <p:nvPr/>
        </p:nvCxnSpPr>
        <p:spPr>
          <a:xfrm rot="16200000" flipH="1">
            <a:off x="3507787" y="4811655"/>
            <a:ext cx="1728812" cy="3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31"/>
          <p:cNvCxnSpPr/>
          <p:nvPr/>
        </p:nvCxnSpPr>
        <p:spPr>
          <a:xfrm rot="10800000">
            <a:off x="2227252" y="4234815"/>
            <a:ext cx="4216429" cy="14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40"/>
          <p:cNvCxnSpPr/>
          <p:nvPr/>
        </p:nvCxnSpPr>
        <p:spPr>
          <a:xfrm rot="10800000">
            <a:off x="2227258" y="4949185"/>
            <a:ext cx="4216422" cy="1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44"/>
          <p:cNvCxnSpPr/>
          <p:nvPr/>
        </p:nvCxnSpPr>
        <p:spPr>
          <a:xfrm rot="10800000">
            <a:off x="2227254" y="5306375"/>
            <a:ext cx="4216427" cy="1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159415" y="529638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Price</a:t>
            </a:r>
          </a:p>
        </p:txBody>
      </p:sp>
      <p:cxnSp>
        <p:nvCxnSpPr>
          <p:cNvPr id="34" name="Přímá spojovací čára 46"/>
          <p:cNvCxnSpPr/>
          <p:nvPr/>
        </p:nvCxnSpPr>
        <p:spPr>
          <a:xfrm rot="10800000" flipV="1">
            <a:off x="2230856" y="5677862"/>
            <a:ext cx="42128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373993" y="5308531"/>
            <a:ext cx="82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cca 1 €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598" y="1891649"/>
            <a:ext cx="1828803" cy="177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972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Microphone</a:t>
            </a:r>
            <a:r>
              <a:rPr lang="en-US" altLang="cs-CZ" sz="2800" b="1" dirty="0">
                <a:cs typeface="Arial" panose="020B0604020202020204" pitchFamily="34" charset="0"/>
              </a:rPr>
              <a:t>: AKU230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5635" y="3714752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Supply Voltage, VDD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5635" y="4214818"/>
            <a:ext cx="224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consumption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90213" y="4071942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 mA (normal mode)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990213" y="371475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 V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990213" y="4429132"/>
            <a:ext cx="25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 µA (low power mode)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775635" y="4762038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Frequency Range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990213" y="477418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 Hz – 22 kHz</a:t>
            </a:r>
          </a:p>
        </p:txBody>
      </p:sp>
      <p:cxnSp>
        <p:nvCxnSpPr>
          <p:cNvPr id="16" name="Přímá spojovací čára 58"/>
          <p:cNvCxnSpPr/>
          <p:nvPr/>
        </p:nvCxnSpPr>
        <p:spPr>
          <a:xfrm rot="16200000" flipH="1">
            <a:off x="3990081" y="4786321"/>
            <a:ext cx="200026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59"/>
          <p:cNvCxnSpPr/>
          <p:nvPr/>
        </p:nvCxnSpPr>
        <p:spPr>
          <a:xfrm rot="10800000" flipV="1">
            <a:off x="2847077" y="4071942"/>
            <a:ext cx="4214838" cy="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60"/>
          <p:cNvCxnSpPr/>
          <p:nvPr/>
        </p:nvCxnSpPr>
        <p:spPr>
          <a:xfrm rot="10800000">
            <a:off x="2847081" y="4786322"/>
            <a:ext cx="421483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61"/>
          <p:cNvCxnSpPr/>
          <p:nvPr/>
        </p:nvCxnSpPr>
        <p:spPr>
          <a:xfrm rot="10800000" flipV="1">
            <a:off x="2847077" y="5130800"/>
            <a:ext cx="4225920" cy="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779237" y="5133527"/>
            <a:ext cx="210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Signal to Noise Ratio</a:t>
            </a:r>
          </a:p>
        </p:txBody>
      </p:sp>
      <p:cxnSp>
        <p:nvCxnSpPr>
          <p:cNvPr id="21" name="Přímá spojovací čára 63"/>
          <p:cNvCxnSpPr/>
          <p:nvPr/>
        </p:nvCxnSpPr>
        <p:spPr>
          <a:xfrm rot="10800000" flipV="1">
            <a:off x="2850679" y="5499100"/>
            <a:ext cx="4196918" cy="15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990213" y="514566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56 dB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775635" y="548856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Sensitivity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990213" y="5488560"/>
            <a:ext cx="9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-26 dBFS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418" y="1765134"/>
            <a:ext cx="2281236" cy="181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10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Transceiver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042" y="2938348"/>
            <a:ext cx="400576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13206" y="2434232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Supply Voltage, VDD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3206" y="2934298"/>
            <a:ext cx="224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consumption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243423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 V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627784" y="3148612"/>
            <a:ext cx="18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15.7 mA (Receiv.)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13206" y="3507959"/>
            <a:ext cx="10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Interface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627784" y="349366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I2C</a:t>
            </a:r>
          </a:p>
        </p:txBody>
      </p:sp>
      <p:cxnSp>
        <p:nvCxnSpPr>
          <p:cNvPr id="15" name="Přímá spojovací čára 17"/>
          <p:cNvCxnSpPr/>
          <p:nvPr/>
        </p:nvCxnSpPr>
        <p:spPr>
          <a:xfrm rot="5400000">
            <a:off x="1406982" y="3727265"/>
            <a:ext cx="244239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8"/>
          <p:cNvCxnSpPr/>
          <p:nvPr/>
        </p:nvCxnSpPr>
        <p:spPr>
          <a:xfrm rot="10800000">
            <a:off x="484645" y="2791433"/>
            <a:ext cx="4216429" cy="14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9"/>
          <p:cNvCxnSpPr/>
          <p:nvPr/>
        </p:nvCxnSpPr>
        <p:spPr>
          <a:xfrm rot="10800000">
            <a:off x="484651" y="3505803"/>
            <a:ext cx="4216422" cy="1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20"/>
          <p:cNvCxnSpPr/>
          <p:nvPr/>
        </p:nvCxnSpPr>
        <p:spPr>
          <a:xfrm rot="10800000">
            <a:off x="484647" y="3862993"/>
            <a:ext cx="4216427" cy="14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13206" y="459167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Price</a:t>
            </a:r>
          </a:p>
        </p:txBody>
      </p:sp>
      <p:cxnSp>
        <p:nvCxnSpPr>
          <p:cNvPr id="20" name="Přímá spojovací čára 22"/>
          <p:cNvCxnSpPr/>
          <p:nvPr/>
        </p:nvCxnSpPr>
        <p:spPr>
          <a:xfrm rot="10800000" flipV="1">
            <a:off x="488249" y="4234480"/>
            <a:ext cx="42128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700683" y="4579529"/>
            <a:ext cx="99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cca 10 € 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1" y="1503524"/>
            <a:ext cx="20669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ovéPole 22"/>
          <p:cNvSpPr txBox="1"/>
          <p:nvPr/>
        </p:nvSpPr>
        <p:spPr>
          <a:xfrm>
            <a:off x="2627784" y="2877159"/>
            <a:ext cx="17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12.6 mA (Trans.)</a:t>
            </a:r>
          </a:p>
        </p:txBody>
      </p:sp>
      <p:cxnSp>
        <p:nvCxnSpPr>
          <p:cNvPr id="24" name="Přímá spojovací čára 26"/>
          <p:cNvCxnSpPr/>
          <p:nvPr/>
        </p:nvCxnSpPr>
        <p:spPr>
          <a:xfrm rot="10800000" flipV="1">
            <a:off x="484644" y="4591672"/>
            <a:ext cx="42128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7"/>
          <p:cNvCxnSpPr/>
          <p:nvPr/>
        </p:nvCxnSpPr>
        <p:spPr>
          <a:xfrm rot="10800000" flipV="1">
            <a:off x="484644" y="4948861"/>
            <a:ext cx="42128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13206" y="3865149"/>
            <a:ext cx="164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Transmit Power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627784" y="3865149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 dBm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13206" y="4222339"/>
            <a:ext cx="16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Receiver Power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627784" y="4222339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-94 dBm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 err="1">
                <a:solidFill>
                  <a:srgbClr val="DA0000"/>
                </a:solidFill>
                <a:cs typeface="Arial" panose="020B0604020202020204" pitchFamily="34" charset="0"/>
              </a:rPr>
              <a:t>TiWi</a:t>
            </a:r>
            <a:r>
              <a:rPr lang="en-US" altLang="cs-CZ" sz="2800" b="1" dirty="0">
                <a:cs typeface="Arial" panose="020B0604020202020204" pitchFamily="34" charset="0"/>
              </a:rPr>
              <a:t>: uB1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6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Power Supply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96044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Button battery</a:t>
            </a:r>
            <a:r>
              <a:rPr lang="en-US" altLang="cs-CZ" sz="2800" b="1" dirty="0">
                <a:cs typeface="Arial" panose="020B0604020202020204" pitchFamily="34" charset="0"/>
              </a:rPr>
              <a:t>: CR2025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41721" y="425639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Nominal Voltage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1721" y="4615744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Nominal Capacity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56299" y="425639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 V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956299" y="461574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160 mAh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41721" y="4972934"/>
            <a:ext cx="162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Average weight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56299" y="4972934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2.4 grams</a:t>
            </a:r>
          </a:p>
        </p:txBody>
      </p:sp>
      <p:cxnSp>
        <p:nvCxnSpPr>
          <p:cNvPr id="15" name="Přímá spojovací čára 22"/>
          <p:cNvCxnSpPr/>
          <p:nvPr/>
        </p:nvCxnSpPr>
        <p:spPr>
          <a:xfrm rot="16200000" flipH="1">
            <a:off x="4199051" y="5085082"/>
            <a:ext cx="151449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23"/>
          <p:cNvCxnSpPr/>
          <p:nvPr/>
        </p:nvCxnSpPr>
        <p:spPr>
          <a:xfrm rot="10800000">
            <a:off x="2813161" y="4613600"/>
            <a:ext cx="3430610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24"/>
          <p:cNvCxnSpPr/>
          <p:nvPr/>
        </p:nvCxnSpPr>
        <p:spPr>
          <a:xfrm rot="10800000">
            <a:off x="2813167" y="4985076"/>
            <a:ext cx="343060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25"/>
          <p:cNvCxnSpPr/>
          <p:nvPr/>
        </p:nvCxnSpPr>
        <p:spPr>
          <a:xfrm rot="10800000">
            <a:off x="2813163" y="5413704"/>
            <a:ext cx="34306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745323" y="541370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Price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959901" y="5401562"/>
            <a:ext cx="82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cca 1 €</a:t>
            </a:r>
          </a:p>
        </p:txBody>
      </p:sp>
      <p:pic>
        <p:nvPicPr>
          <p:cNvPr id="21" name="Obrázek 20" descr="ba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78" y="1916832"/>
            <a:ext cx="2143140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Power Supply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7B0EC24B-0481-4D99-8440-C37B267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Shoe generator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9" name="Obrázek 8" descr="bo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01" y="2140992"/>
            <a:ext cx="2457451" cy="164841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844369" y="4270369"/>
            <a:ext cx="16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Available Power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844369" y="4629716"/>
            <a:ext cx="168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Transmit Energy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58947" y="4270369"/>
            <a:ext cx="119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Upto 20 W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58947" y="4629716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Bluetooth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844369" y="499904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Principle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058947" y="4986906"/>
            <a:ext cx="163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Electroswetting</a:t>
            </a:r>
          </a:p>
        </p:txBody>
      </p:sp>
      <p:cxnSp>
        <p:nvCxnSpPr>
          <p:cNvPr id="16" name="Přímá spojovací čára 39"/>
          <p:cNvCxnSpPr/>
          <p:nvPr/>
        </p:nvCxnSpPr>
        <p:spPr>
          <a:xfrm rot="16200000" flipH="1">
            <a:off x="4301699" y="5099054"/>
            <a:ext cx="151449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40"/>
          <p:cNvCxnSpPr/>
          <p:nvPr/>
        </p:nvCxnSpPr>
        <p:spPr>
          <a:xfrm rot="10800000">
            <a:off x="2915810" y="4627574"/>
            <a:ext cx="3787801" cy="14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41"/>
          <p:cNvCxnSpPr/>
          <p:nvPr/>
        </p:nvCxnSpPr>
        <p:spPr>
          <a:xfrm rot="10800000">
            <a:off x="2915816" y="4999048"/>
            <a:ext cx="37877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42"/>
          <p:cNvCxnSpPr/>
          <p:nvPr/>
        </p:nvCxnSpPr>
        <p:spPr>
          <a:xfrm rot="10800000">
            <a:off x="2915816" y="5427676"/>
            <a:ext cx="378779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847971" y="542767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Price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062549" y="5415534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cca ?? €</a:t>
            </a:r>
          </a:p>
        </p:txBody>
      </p:sp>
    </p:spTree>
    <p:extLst>
      <p:ext uri="{BB962C8B-B14F-4D97-AF65-F5344CB8AC3E}">
        <p14:creationId xmlns:p14="http://schemas.microsoft.com/office/powerpoint/2010/main" val="1363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3" name="Text Box 25">
            <a:extLst>
              <a:ext uri="{FF2B5EF4-FFF2-40B4-BE49-F238E27FC236}">
                <a16:creationId xmlns:a16="http://schemas.microsoft.com/office/drawing/2014/main" id="{6997EFC0-CAA6-40DE-9803-BDF9A132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PCB antenna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C9C231D-E5FF-49F8-B642-66298EC9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342155" y="1241058"/>
            <a:ext cx="1409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025B64D-5F79-47CC-8AE8-01A75E32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9744" y="1072530"/>
            <a:ext cx="4983480" cy="52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97CFC93A-4965-44F3-9D2B-D6E7B61F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55" y="4134530"/>
            <a:ext cx="35433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2.4 GHz / 100 MHz BW</a:t>
            </a:r>
          </a:p>
          <a:p>
            <a:pPr marL="360000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Matched at 50 </a:t>
            </a:r>
          </a:p>
          <a:p>
            <a:pPr marL="360000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400" dirty="0">
                <a:latin typeface="+mn-lt"/>
                <a:sym typeface="Symbol" pitchFamily="18" charset="2"/>
              </a:rPr>
              <a:t>Size: 15.2  5.7 mm</a:t>
            </a:r>
          </a:p>
        </p:txBody>
      </p:sp>
    </p:spTree>
    <p:extLst>
      <p:ext uri="{BB962C8B-B14F-4D97-AF65-F5344CB8AC3E}">
        <p14:creationId xmlns:p14="http://schemas.microsoft.com/office/powerpoint/2010/main" val="208667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</a:t>
            </a:r>
            <a:endParaRPr lang="cs-CZ" sz="36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3" name="Text Box 25">
            <a:extLst>
              <a:ext uri="{FF2B5EF4-FFF2-40B4-BE49-F238E27FC236}">
                <a16:creationId xmlns:a16="http://schemas.microsoft.com/office/drawing/2014/main" id="{6997EFC0-CAA6-40DE-9803-BDF9A132D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PCB antenna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8A12D-B840-4166-A271-E5EE6CBE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82" y="2107047"/>
            <a:ext cx="3341379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8468C1D-4655-4456-A317-B27FCBA21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446" y="118404"/>
            <a:ext cx="3130275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2823CE2F-2727-4505-81C0-8E64F4209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63193"/>
            <a:ext cx="3364657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2">
            <a:extLst>
              <a:ext uri="{FF2B5EF4-FFF2-40B4-BE49-F238E27FC236}">
                <a16:creationId xmlns:a16="http://schemas.microsoft.com/office/drawing/2014/main" id="{3A8D58C1-F1B5-48BC-89EA-1AC79407E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52" y="5877272"/>
            <a:ext cx="44243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cs-CZ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Audun</a:t>
            </a:r>
            <a:r>
              <a:rPr lang="en-US" altLang="cs-C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 Andersen, Small size 2.4 GHz PCB antenna, Application Notes, AN043. </a:t>
            </a:r>
          </a:p>
        </p:txBody>
      </p:sp>
    </p:spTree>
    <p:extLst>
      <p:ext uri="{BB962C8B-B14F-4D97-AF65-F5344CB8AC3E}">
        <p14:creationId xmlns:p14="http://schemas.microsoft.com/office/powerpoint/2010/main" val="140747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Summary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19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5BA3124B-B0A4-4AB5-B582-E46BD4263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" y="1440000"/>
            <a:ext cx="853246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Simple WBAN composed from commercially available components equipped with Bluetooth interface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Low price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Easy to develop, easy to use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Customizable: sensors to be selected on demand</a:t>
            </a:r>
          </a:p>
        </p:txBody>
      </p:sp>
    </p:spTree>
    <p:extLst>
      <p:ext uri="{BB962C8B-B14F-4D97-AF65-F5344CB8AC3E}">
        <p14:creationId xmlns:p14="http://schemas.microsoft.com/office/powerpoint/2010/main" val="246200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Example </a:t>
            </a:r>
            <a:r>
              <a:rPr lang="en-US" sz="3600" b="1" dirty="0">
                <a:solidFill>
                  <a:srgbClr val="DA0000"/>
                </a:solidFill>
              </a:rPr>
              <a:t>#1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Bluetooth-based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Wireless Body Area Network (WBAN)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The 24</a:t>
            </a:r>
            <a:r>
              <a:rPr lang="en-US" altLang="cs-CZ" sz="2800" baseline="30000" dirty="0">
                <a:latin typeface="+mn-lt"/>
                <a:sym typeface="Symbol" pitchFamily="18" charset="2"/>
              </a:rPr>
              <a:t>th</a:t>
            </a:r>
            <a:r>
              <a:rPr lang="en-US" altLang="cs-CZ" sz="2800" dirty="0">
                <a:latin typeface="+mn-lt"/>
                <a:sym typeface="Symbol" pitchFamily="18" charset="2"/>
              </a:rPr>
              <a:t> International Traveling Summer School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on Microwaves and Lightwaves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Copenhagen (Denmark), July 2014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Jan Velim, Brno University of Technology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Leonardo Di Alessandro, Tor Vergata University, Rome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Tomasz Karpisz, Warsaw University of Technology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José Estarán, Technical University of Denmark</a:t>
            </a:r>
          </a:p>
        </p:txBody>
      </p:sp>
    </p:spTree>
    <p:extLst>
      <p:ext uri="{BB962C8B-B14F-4D97-AF65-F5344CB8AC3E}">
        <p14:creationId xmlns:p14="http://schemas.microsoft.com/office/powerpoint/2010/main" val="184033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Example </a:t>
            </a:r>
            <a:r>
              <a:rPr lang="en-US" sz="3600" b="1" dirty="0">
                <a:solidFill>
                  <a:srgbClr val="DA0000"/>
                </a:solidFill>
              </a:rPr>
              <a:t>#2</a:t>
            </a:r>
            <a:endParaRPr lang="cs-CZ" sz="3600" b="1" dirty="0">
              <a:solidFill>
                <a:srgbClr val="DA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20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853246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Wireless Body Area Network (WBAN)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for Animals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The 25</a:t>
            </a:r>
            <a:r>
              <a:rPr lang="en-US" altLang="cs-CZ" sz="2800" baseline="30000" dirty="0">
                <a:latin typeface="+mn-lt"/>
                <a:sym typeface="Symbol" pitchFamily="18" charset="2"/>
              </a:rPr>
              <a:t>th</a:t>
            </a:r>
            <a:r>
              <a:rPr lang="en-US" altLang="cs-CZ" sz="2800" dirty="0">
                <a:latin typeface="+mn-lt"/>
                <a:sym typeface="Symbol" pitchFamily="18" charset="2"/>
              </a:rPr>
              <a:t> International Traveling Summer School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on Microwaves and Lightwaves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Madrid (Spain), July 2015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Luca </a:t>
            </a:r>
            <a:r>
              <a:rPr lang="en-US" altLang="cs-CZ" sz="2800" dirty="0" err="1">
                <a:latin typeface="+mn-lt"/>
                <a:sym typeface="Symbol" pitchFamily="18" charset="2"/>
              </a:rPr>
              <a:t>Liberati</a:t>
            </a:r>
            <a:r>
              <a:rPr lang="en-US" altLang="cs-CZ" sz="2800" dirty="0">
                <a:latin typeface="+mn-lt"/>
                <a:sym typeface="Symbol" pitchFamily="18" charset="2"/>
              </a:rPr>
              <a:t>, University of L'Aquila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 err="1">
                <a:latin typeface="+mn-lt"/>
                <a:sym typeface="Symbol" pitchFamily="18" charset="2"/>
              </a:rPr>
              <a:t>Vytautas</a:t>
            </a:r>
            <a:r>
              <a:rPr lang="en-US" altLang="cs-CZ" sz="2800" dirty="0">
                <a:latin typeface="+mn-lt"/>
                <a:sym typeface="Symbol" pitchFamily="18" charset="2"/>
              </a:rPr>
              <a:t> </a:t>
            </a:r>
            <a:r>
              <a:rPr lang="en-US" altLang="cs-CZ" sz="2800" dirty="0" err="1">
                <a:latin typeface="+mn-lt"/>
                <a:sym typeface="Symbol" pitchFamily="18" charset="2"/>
              </a:rPr>
              <a:t>Jakstas</a:t>
            </a:r>
            <a:r>
              <a:rPr lang="en-US" altLang="cs-CZ" sz="2800" dirty="0">
                <a:latin typeface="+mn-lt"/>
                <a:sym typeface="Symbol" pitchFamily="18" charset="2"/>
              </a:rPr>
              <a:t>, Center for Physical Science &amp; Technol.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Till Mohr, </a:t>
            </a:r>
            <a:r>
              <a:rPr lang="de-DE" altLang="cs-CZ" sz="2800" dirty="0">
                <a:latin typeface="+mn-lt"/>
                <a:sym typeface="Symbol" pitchFamily="18" charset="2"/>
              </a:rPr>
              <a:t>Technische Universität Darmstadt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 err="1">
                <a:latin typeface="+mn-lt"/>
                <a:sym typeface="Symbol" pitchFamily="18" charset="2"/>
              </a:rPr>
              <a:t>Mahsa</a:t>
            </a:r>
            <a:r>
              <a:rPr lang="en-US" altLang="cs-CZ" sz="2800" dirty="0">
                <a:latin typeface="+mn-lt"/>
                <a:sym typeface="Symbol" pitchFamily="18" charset="2"/>
              </a:rPr>
              <a:t> </a:t>
            </a:r>
            <a:r>
              <a:rPr lang="en-US" altLang="cs-CZ" sz="2800" dirty="0" err="1">
                <a:latin typeface="+mn-lt"/>
                <a:sym typeface="Symbol" pitchFamily="18" charset="2"/>
              </a:rPr>
              <a:t>Ebrahimpouri</a:t>
            </a:r>
            <a:r>
              <a:rPr lang="en-US" altLang="cs-CZ" sz="2800" dirty="0">
                <a:latin typeface="+mn-lt"/>
                <a:sym typeface="Symbol" pitchFamily="18" charset="2"/>
              </a:rPr>
              <a:t>, KTH Stockholm</a:t>
            </a:r>
          </a:p>
        </p:txBody>
      </p:sp>
    </p:spTree>
    <p:extLst>
      <p:ext uri="{BB962C8B-B14F-4D97-AF65-F5344CB8AC3E}">
        <p14:creationId xmlns:p14="http://schemas.microsoft.com/office/powerpoint/2010/main" val="214806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Motivation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21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669056D5-A5ED-4D60-B42D-A46B8039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0" y="1440000"/>
            <a:ext cx="853246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latin typeface="+mn-lt"/>
                <a:sym typeface="Symbol" pitchFamily="18" charset="2"/>
              </a:rPr>
              <a:t>Losses of cows in the UK caused by diseases: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4.5 million </a:t>
            </a:r>
            <a:r>
              <a:rPr lang="en-US" altLang="cs-CZ" sz="2800" dirty="0">
                <a:latin typeface="+mn-lt"/>
                <a:sym typeface="Symbol" pitchFamily="18" charset="2"/>
              </a:rPr>
              <a:t>incinerated due to bovine spongiform encephalopathy in 1986;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4.0 million </a:t>
            </a:r>
            <a:r>
              <a:rPr lang="en-US" altLang="cs-CZ" sz="2800" dirty="0">
                <a:latin typeface="+mn-lt"/>
                <a:sym typeface="Symbol" pitchFamily="18" charset="2"/>
              </a:rPr>
              <a:t>slaughtered due to foot and mouth disease;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latin typeface="+mn-lt"/>
                <a:sym typeface="Symbol" pitchFamily="18" charset="2"/>
              </a:rPr>
              <a:t>In total, economic losses </a:t>
            </a: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13 billion ₤</a:t>
            </a:r>
            <a:r>
              <a:rPr lang="en-US" altLang="cs-CZ" sz="2800" dirty="0">
                <a:latin typeface="+mn-lt"/>
                <a:sym typeface="Symbol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51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Motivation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22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669056D5-A5ED-4D60-B42D-A46B8039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1440000"/>
            <a:ext cx="75608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Detect diseases at an early stage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latin typeface="+mn-lt"/>
                <a:sym typeface="Symbol" pitchFamily="18" charset="2"/>
              </a:rPr>
              <a:t>Additional: reduction in the required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amount of medicine.</a:t>
            </a:r>
          </a:p>
        </p:txBody>
      </p:sp>
      <p:sp>
        <p:nvSpPr>
          <p:cNvPr id="7" name="Pfeil nach rechts 15">
            <a:extLst>
              <a:ext uri="{FF2B5EF4-FFF2-40B4-BE49-F238E27FC236}">
                <a16:creationId xmlns:a16="http://schemas.microsoft.com/office/drawing/2014/main" id="{80250826-5D81-4CB6-98E6-5D15E47A6C15}"/>
              </a:ext>
            </a:extLst>
          </p:cNvPr>
          <p:cNvSpPr/>
          <p:nvPr/>
        </p:nvSpPr>
        <p:spPr>
          <a:xfrm>
            <a:off x="422400" y="1440000"/>
            <a:ext cx="518864" cy="661646"/>
          </a:xfrm>
          <a:prstGeom prst="rightArrow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D729922-1779-496C-8719-401DF894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38" y="2517281"/>
            <a:ext cx="1608771" cy="18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4">
            <a:extLst>
              <a:ext uri="{FF2B5EF4-FFF2-40B4-BE49-F238E27FC236}">
                <a16:creationId xmlns:a16="http://schemas.microsoft.com/office/drawing/2014/main" id="{7AAEC6CC-797D-4B04-A813-93464A852431}"/>
              </a:ext>
            </a:extLst>
          </p:cNvPr>
          <p:cNvGrpSpPr/>
          <p:nvPr/>
        </p:nvGrpSpPr>
        <p:grpSpPr>
          <a:xfrm>
            <a:off x="3678465" y="4244463"/>
            <a:ext cx="2723173" cy="1876351"/>
            <a:chOff x="6169307" y="4079782"/>
            <a:chExt cx="2723173" cy="1876351"/>
          </a:xfrm>
        </p:grpSpPr>
        <p:pic>
          <p:nvPicPr>
            <p:cNvPr id="13" name="Picture 2" descr="http://www.holsteinusa.com/images/ttype_Holstein_cow.jpg">
              <a:extLst>
                <a:ext uri="{FF2B5EF4-FFF2-40B4-BE49-F238E27FC236}">
                  <a16:creationId xmlns:a16="http://schemas.microsoft.com/office/drawing/2014/main" id="{295D7D3D-9FAF-437C-A0FB-A928C9852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307" y="4079782"/>
              <a:ext cx="2723173" cy="1876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uppieren 10">
              <a:extLst>
                <a:ext uri="{FF2B5EF4-FFF2-40B4-BE49-F238E27FC236}">
                  <a16:creationId xmlns:a16="http://schemas.microsoft.com/office/drawing/2014/main" id="{D2DD49DD-5280-472C-9306-5BF5E1328673}"/>
                </a:ext>
              </a:extLst>
            </p:cNvPr>
            <p:cNvGrpSpPr/>
            <p:nvPr/>
          </p:nvGrpSpPr>
          <p:grpSpPr>
            <a:xfrm rot="5400000">
              <a:off x="6925570" y="4251234"/>
              <a:ext cx="288032" cy="356033"/>
              <a:chOff x="2109666" y="2777322"/>
              <a:chExt cx="720079" cy="824085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0" name="Halbbogen 8">
                <a:extLst>
                  <a:ext uri="{FF2B5EF4-FFF2-40B4-BE49-F238E27FC236}">
                    <a16:creationId xmlns:a16="http://schemas.microsoft.com/office/drawing/2014/main" id="{753D7456-0D1B-41E9-A5D6-78CC79243378}"/>
                  </a:ext>
                </a:extLst>
              </p:cNvPr>
              <p:cNvSpPr/>
              <p:nvPr/>
            </p:nvSpPr>
            <p:spPr>
              <a:xfrm>
                <a:off x="2109666" y="2777322"/>
                <a:ext cx="720079" cy="468053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Halbbogen 12">
                <a:extLst>
                  <a:ext uri="{FF2B5EF4-FFF2-40B4-BE49-F238E27FC236}">
                    <a16:creationId xmlns:a16="http://schemas.microsoft.com/office/drawing/2014/main" id="{784C4FFE-7782-4BDE-918E-A67CD559B988}"/>
                  </a:ext>
                </a:extLst>
              </p:cNvPr>
              <p:cNvSpPr/>
              <p:nvPr/>
            </p:nvSpPr>
            <p:spPr>
              <a:xfrm>
                <a:off x="2217679" y="2993344"/>
                <a:ext cx="504054" cy="432049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Halbbogen 13">
                <a:extLst>
                  <a:ext uri="{FF2B5EF4-FFF2-40B4-BE49-F238E27FC236}">
                    <a16:creationId xmlns:a16="http://schemas.microsoft.com/office/drawing/2014/main" id="{62672A7D-4CFB-4E75-9957-BA80543AF10D}"/>
                  </a:ext>
                </a:extLst>
              </p:cNvPr>
              <p:cNvSpPr/>
              <p:nvPr/>
            </p:nvSpPr>
            <p:spPr>
              <a:xfrm>
                <a:off x="2343694" y="3209369"/>
                <a:ext cx="252027" cy="216024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Ellipse 9">
                <a:extLst>
                  <a:ext uri="{FF2B5EF4-FFF2-40B4-BE49-F238E27FC236}">
                    <a16:creationId xmlns:a16="http://schemas.microsoft.com/office/drawing/2014/main" id="{124376D8-8101-46A1-A3FD-9C379424BE22}"/>
                  </a:ext>
                </a:extLst>
              </p:cNvPr>
              <p:cNvSpPr/>
              <p:nvPr/>
            </p:nvSpPr>
            <p:spPr>
              <a:xfrm>
                <a:off x="2361691" y="3385383"/>
                <a:ext cx="216024" cy="216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6">
              <a:extLst>
                <a:ext uri="{FF2B5EF4-FFF2-40B4-BE49-F238E27FC236}">
                  <a16:creationId xmlns:a16="http://schemas.microsoft.com/office/drawing/2014/main" id="{C2667D02-F6FA-4809-881A-1D755EEF3176}"/>
                </a:ext>
              </a:extLst>
            </p:cNvPr>
            <p:cNvGrpSpPr/>
            <p:nvPr/>
          </p:nvGrpSpPr>
          <p:grpSpPr>
            <a:xfrm rot="3197600">
              <a:off x="7571457" y="4665992"/>
              <a:ext cx="288032" cy="356038"/>
              <a:chOff x="2339749" y="2780920"/>
              <a:chExt cx="720079" cy="82409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6" name="Halbbogen 17">
                <a:extLst>
                  <a:ext uri="{FF2B5EF4-FFF2-40B4-BE49-F238E27FC236}">
                    <a16:creationId xmlns:a16="http://schemas.microsoft.com/office/drawing/2014/main" id="{3A7F77E6-9219-4D90-BD27-16A1A31C6EF2}"/>
                  </a:ext>
                </a:extLst>
              </p:cNvPr>
              <p:cNvSpPr/>
              <p:nvPr/>
            </p:nvSpPr>
            <p:spPr>
              <a:xfrm>
                <a:off x="2339749" y="2780920"/>
                <a:ext cx="720079" cy="468054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Halbbogen 18">
                <a:extLst>
                  <a:ext uri="{FF2B5EF4-FFF2-40B4-BE49-F238E27FC236}">
                    <a16:creationId xmlns:a16="http://schemas.microsoft.com/office/drawing/2014/main" id="{55D04CBB-DB91-4E09-9E8F-F678DF3A8B0C}"/>
                  </a:ext>
                </a:extLst>
              </p:cNvPr>
              <p:cNvSpPr/>
              <p:nvPr/>
            </p:nvSpPr>
            <p:spPr>
              <a:xfrm>
                <a:off x="2447764" y="2996951"/>
                <a:ext cx="504057" cy="43205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Halbbogen 19">
                <a:extLst>
                  <a:ext uri="{FF2B5EF4-FFF2-40B4-BE49-F238E27FC236}">
                    <a16:creationId xmlns:a16="http://schemas.microsoft.com/office/drawing/2014/main" id="{6F6FC1F2-FDD3-44F4-8D12-17E5AE64CD96}"/>
                  </a:ext>
                </a:extLst>
              </p:cNvPr>
              <p:cNvSpPr/>
              <p:nvPr/>
            </p:nvSpPr>
            <p:spPr>
              <a:xfrm>
                <a:off x="2573778" y="3212976"/>
                <a:ext cx="252027" cy="216025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Ellipse 20">
                <a:extLst>
                  <a:ext uri="{FF2B5EF4-FFF2-40B4-BE49-F238E27FC236}">
                    <a16:creationId xmlns:a16="http://schemas.microsoft.com/office/drawing/2014/main" id="{472B12B2-C666-4447-B7D8-187758D64E13}"/>
                  </a:ext>
                </a:extLst>
              </p:cNvPr>
              <p:cNvSpPr/>
              <p:nvPr/>
            </p:nvSpPr>
            <p:spPr>
              <a:xfrm>
                <a:off x="2591781" y="3388993"/>
                <a:ext cx="216025" cy="2160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4" name="Freeform 21">
            <a:extLst>
              <a:ext uri="{FF2B5EF4-FFF2-40B4-BE49-F238E27FC236}">
                <a16:creationId xmlns:a16="http://schemas.microsoft.com/office/drawing/2014/main" id="{B32A0407-BED8-4361-AFAC-CC952CA4C638}"/>
              </a:ext>
            </a:extLst>
          </p:cNvPr>
          <p:cNvSpPr/>
          <p:nvPr/>
        </p:nvSpPr>
        <p:spPr>
          <a:xfrm>
            <a:off x="5213049" y="3344338"/>
            <a:ext cx="596741" cy="978130"/>
          </a:xfrm>
          <a:custGeom>
            <a:avLst/>
            <a:gdLst>
              <a:gd name="connsiteX0" fmla="*/ 434097 w 434097"/>
              <a:gd name="connsiteY0" fmla="*/ 0 h 876300"/>
              <a:gd name="connsiteX1" fmla="*/ 2297 w 434097"/>
              <a:gd name="connsiteY1" fmla="*/ 190500 h 876300"/>
              <a:gd name="connsiteX2" fmla="*/ 294397 w 434097"/>
              <a:gd name="connsiteY2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097" h="876300">
                <a:moveTo>
                  <a:pt x="434097" y="0"/>
                </a:moveTo>
                <a:cubicBezTo>
                  <a:pt x="229838" y="22225"/>
                  <a:pt x="25580" y="44450"/>
                  <a:pt x="2297" y="190500"/>
                </a:cubicBezTo>
                <a:cubicBezTo>
                  <a:pt x="-20986" y="336550"/>
                  <a:pt x="136705" y="606425"/>
                  <a:pt x="294397" y="87630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1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Requirements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669056D5-A5ED-4D60-B42D-A46B8039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338964"/>
            <a:ext cx="8146800" cy="40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Cheap</a:t>
            </a:r>
          </a:p>
          <a:p>
            <a:pPr marL="360000" indent="-3600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Comfortable</a:t>
            </a:r>
          </a:p>
          <a:p>
            <a:pPr marL="360000" indent="-3600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Reliable</a:t>
            </a:r>
          </a:p>
          <a:p>
            <a:pPr marL="360000" indent="-3600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Easy to mount and use</a:t>
            </a:r>
          </a:p>
          <a:p>
            <a:pPr marL="360000" indent="-3600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Long-life time</a:t>
            </a:r>
          </a:p>
          <a:p>
            <a:pPr marL="360000" indent="-3600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Weather resistant (waterproof etc.)</a:t>
            </a:r>
          </a:p>
          <a:p>
            <a:pPr marL="360000" indent="-3600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Self powering</a:t>
            </a:r>
          </a:p>
          <a:p>
            <a:pPr marL="360000" indent="-36000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Weak back radiation of antennas</a:t>
            </a:r>
          </a:p>
        </p:txBody>
      </p:sp>
    </p:spTree>
    <p:extLst>
      <p:ext uri="{BB962C8B-B14F-4D97-AF65-F5344CB8AC3E}">
        <p14:creationId xmlns:p14="http://schemas.microsoft.com/office/powerpoint/2010/main" val="120631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Concept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69061FBC-A192-4E04-BF71-51AC4E77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338964"/>
            <a:ext cx="4176016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Several sensors attached to animal body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Each sensor transmits data to base unit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Base unit stores data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Reaching the feeding place, the base unit transmit data to computer.</a:t>
            </a:r>
          </a:p>
        </p:txBody>
      </p:sp>
      <p:pic>
        <p:nvPicPr>
          <p:cNvPr id="9" name="Picture 2" descr="http://www.holsteinusa.com/images/ttype_Holstein_cow.jpg">
            <a:extLst>
              <a:ext uri="{FF2B5EF4-FFF2-40B4-BE49-F238E27FC236}">
                <a16:creationId xmlns:a16="http://schemas.microsoft.com/office/drawing/2014/main" id="{FC41A84B-4CB0-4313-AC7B-81CF576D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92" y="4437112"/>
            <a:ext cx="2578855" cy="17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10">
            <a:extLst>
              <a:ext uri="{FF2B5EF4-FFF2-40B4-BE49-F238E27FC236}">
                <a16:creationId xmlns:a16="http://schemas.microsoft.com/office/drawing/2014/main" id="{CEB0E639-2DB5-4C5E-A633-BF5A2DDE940A}"/>
              </a:ext>
            </a:extLst>
          </p:cNvPr>
          <p:cNvGrpSpPr/>
          <p:nvPr/>
        </p:nvGrpSpPr>
        <p:grpSpPr>
          <a:xfrm rot="5400000">
            <a:off x="5052405" y="4570611"/>
            <a:ext cx="272767" cy="337165"/>
            <a:chOff x="2339752" y="2780928"/>
            <a:chExt cx="720080" cy="824085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1" name="Halbbogen 8">
              <a:extLst>
                <a:ext uri="{FF2B5EF4-FFF2-40B4-BE49-F238E27FC236}">
                  <a16:creationId xmlns:a16="http://schemas.microsoft.com/office/drawing/2014/main" id="{3C865C30-399D-4598-9BC9-C28C94D93430}"/>
                </a:ext>
              </a:extLst>
            </p:cNvPr>
            <p:cNvSpPr/>
            <p:nvPr/>
          </p:nvSpPr>
          <p:spPr>
            <a:xfrm>
              <a:off x="2339752" y="2780928"/>
              <a:ext cx="720080" cy="468052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Halbbogen 12">
              <a:extLst>
                <a:ext uri="{FF2B5EF4-FFF2-40B4-BE49-F238E27FC236}">
                  <a16:creationId xmlns:a16="http://schemas.microsoft.com/office/drawing/2014/main" id="{42AE672E-48F2-4F38-B16B-BBC4666A3A8F}"/>
                </a:ext>
              </a:extLst>
            </p:cNvPr>
            <p:cNvSpPr/>
            <p:nvPr/>
          </p:nvSpPr>
          <p:spPr>
            <a:xfrm>
              <a:off x="2447764" y="2996952"/>
              <a:ext cx="504056" cy="432048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Halbbogen 13">
              <a:extLst>
                <a:ext uri="{FF2B5EF4-FFF2-40B4-BE49-F238E27FC236}">
                  <a16:creationId xmlns:a16="http://schemas.microsoft.com/office/drawing/2014/main" id="{1495649C-8EC8-4A0F-A7C2-5DE0367F9CBD}"/>
                </a:ext>
              </a:extLst>
            </p:cNvPr>
            <p:cNvSpPr/>
            <p:nvPr/>
          </p:nvSpPr>
          <p:spPr>
            <a:xfrm>
              <a:off x="2573778" y="3212976"/>
              <a:ext cx="252028" cy="216024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Ellipse 9">
              <a:extLst>
                <a:ext uri="{FF2B5EF4-FFF2-40B4-BE49-F238E27FC236}">
                  <a16:creationId xmlns:a16="http://schemas.microsoft.com/office/drawing/2014/main" id="{86BC675C-5F79-40A4-B879-565D0D2DBB38}"/>
                </a:ext>
              </a:extLst>
            </p:cNvPr>
            <p:cNvSpPr/>
            <p:nvPr/>
          </p:nvSpPr>
          <p:spPr>
            <a:xfrm>
              <a:off x="2591780" y="3388989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6">
            <a:extLst>
              <a:ext uri="{FF2B5EF4-FFF2-40B4-BE49-F238E27FC236}">
                <a16:creationId xmlns:a16="http://schemas.microsoft.com/office/drawing/2014/main" id="{C3528A03-91F4-425C-B7F6-12D60132EF50}"/>
              </a:ext>
            </a:extLst>
          </p:cNvPr>
          <p:cNvGrpSpPr/>
          <p:nvPr/>
        </p:nvGrpSpPr>
        <p:grpSpPr>
          <a:xfrm rot="2092988">
            <a:off x="5944344" y="4961635"/>
            <a:ext cx="272767" cy="337167"/>
            <a:chOff x="2339747" y="2780924"/>
            <a:chExt cx="720079" cy="82408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6" name="Halbbogen 17">
              <a:extLst>
                <a:ext uri="{FF2B5EF4-FFF2-40B4-BE49-F238E27FC236}">
                  <a16:creationId xmlns:a16="http://schemas.microsoft.com/office/drawing/2014/main" id="{A95C2B60-C1E3-47CC-8281-599DD9517804}"/>
                </a:ext>
              </a:extLst>
            </p:cNvPr>
            <p:cNvSpPr/>
            <p:nvPr/>
          </p:nvSpPr>
          <p:spPr>
            <a:xfrm>
              <a:off x="2339747" y="2780924"/>
              <a:ext cx="720079" cy="468053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" name="Halbbogen 18">
              <a:extLst>
                <a:ext uri="{FF2B5EF4-FFF2-40B4-BE49-F238E27FC236}">
                  <a16:creationId xmlns:a16="http://schemas.microsoft.com/office/drawing/2014/main" id="{A92BDC9F-5D83-4D9F-8BDB-14D0C99E375E}"/>
                </a:ext>
              </a:extLst>
            </p:cNvPr>
            <p:cNvSpPr/>
            <p:nvPr/>
          </p:nvSpPr>
          <p:spPr>
            <a:xfrm>
              <a:off x="2447764" y="2996952"/>
              <a:ext cx="504056" cy="432048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Halbbogen 19">
              <a:extLst>
                <a:ext uri="{FF2B5EF4-FFF2-40B4-BE49-F238E27FC236}">
                  <a16:creationId xmlns:a16="http://schemas.microsoft.com/office/drawing/2014/main" id="{ABD6B3D0-7DC5-4684-9710-94A116F79342}"/>
                </a:ext>
              </a:extLst>
            </p:cNvPr>
            <p:cNvSpPr/>
            <p:nvPr/>
          </p:nvSpPr>
          <p:spPr>
            <a:xfrm>
              <a:off x="2573778" y="3212976"/>
              <a:ext cx="252028" cy="216024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llipse 20">
              <a:extLst>
                <a:ext uri="{FF2B5EF4-FFF2-40B4-BE49-F238E27FC236}">
                  <a16:creationId xmlns:a16="http://schemas.microsoft.com/office/drawing/2014/main" id="{6BA02120-8D31-41FC-8A2F-DAAE70C2356E}"/>
                </a:ext>
              </a:extLst>
            </p:cNvPr>
            <p:cNvSpPr/>
            <p:nvPr/>
          </p:nvSpPr>
          <p:spPr>
            <a:xfrm>
              <a:off x="2591780" y="3388989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Picture 4" descr="http://windows8-upgrade.com/wp-content/uploads/2015/01/zzzzzzzzzzzz.png">
            <a:extLst>
              <a:ext uri="{FF2B5EF4-FFF2-40B4-BE49-F238E27FC236}">
                <a16:creationId xmlns:a16="http://schemas.microsoft.com/office/drawing/2014/main" id="{B9EB8CD5-0F47-48FA-8B2B-3307E81C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7550" y="338486"/>
            <a:ext cx="1453593" cy="14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vignette1.wikia.nocookie.net/dofus/images/3/30/Tr%C3%A4nke_aus_Eschenholz.png/revision/latest?cb=20120918072716&amp;path-prefix=de">
            <a:extLst>
              <a:ext uri="{FF2B5EF4-FFF2-40B4-BE49-F238E27FC236}">
                <a16:creationId xmlns:a16="http://schemas.microsoft.com/office/drawing/2014/main" id="{7171D5C2-2890-4320-B145-411C5670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15" y="3372369"/>
            <a:ext cx="2101665" cy="27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ages.clipartpanda.com/sensor-clipart-wireless-sensor_Vector_Clipart.png">
            <a:extLst>
              <a:ext uri="{FF2B5EF4-FFF2-40B4-BE49-F238E27FC236}">
                <a16:creationId xmlns:a16="http://schemas.microsoft.com/office/drawing/2014/main" id="{62549F83-D31C-4BED-B0F7-E734E7B4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0065" y="2910352"/>
            <a:ext cx="941352" cy="6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16">
            <a:extLst>
              <a:ext uri="{FF2B5EF4-FFF2-40B4-BE49-F238E27FC236}">
                <a16:creationId xmlns:a16="http://schemas.microsoft.com/office/drawing/2014/main" id="{8021426A-FE9D-4F65-8809-388641B9D17C}"/>
              </a:ext>
            </a:extLst>
          </p:cNvPr>
          <p:cNvGrpSpPr/>
          <p:nvPr/>
        </p:nvGrpSpPr>
        <p:grpSpPr>
          <a:xfrm rot="550036">
            <a:off x="5977287" y="4131935"/>
            <a:ext cx="622975" cy="673600"/>
            <a:chOff x="2339742" y="2780919"/>
            <a:chExt cx="720078" cy="824094"/>
          </a:xfrm>
          <a:solidFill>
            <a:schemeClr val="accent6">
              <a:lumMod val="50000"/>
            </a:schemeClr>
          </a:solidFill>
        </p:grpSpPr>
        <p:sp>
          <p:nvSpPr>
            <p:cNvPr id="24" name="Halbbogen 17">
              <a:extLst>
                <a:ext uri="{FF2B5EF4-FFF2-40B4-BE49-F238E27FC236}">
                  <a16:creationId xmlns:a16="http://schemas.microsoft.com/office/drawing/2014/main" id="{696A346E-DEDE-4EFD-977A-6CE2D9E466EC}"/>
                </a:ext>
              </a:extLst>
            </p:cNvPr>
            <p:cNvSpPr/>
            <p:nvPr/>
          </p:nvSpPr>
          <p:spPr>
            <a:xfrm>
              <a:off x="2339742" y="2780919"/>
              <a:ext cx="720078" cy="468053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5" name="Halbbogen 18">
              <a:extLst>
                <a:ext uri="{FF2B5EF4-FFF2-40B4-BE49-F238E27FC236}">
                  <a16:creationId xmlns:a16="http://schemas.microsoft.com/office/drawing/2014/main" id="{619750CF-BAF5-45D9-9450-4EED9FE43A61}"/>
                </a:ext>
              </a:extLst>
            </p:cNvPr>
            <p:cNvSpPr/>
            <p:nvPr/>
          </p:nvSpPr>
          <p:spPr>
            <a:xfrm>
              <a:off x="2447762" y="2996944"/>
              <a:ext cx="504055" cy="432048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6" name="Halbbogen 19">
              <a:extLst>
                <a:ext uri="{FF2B5EF4-FFF2-40B4-BE49-F238E27FC236}">
                  <a16:creationId xmlns:a16="http://schemas.microsoft.com/office/drawing/2014/main" id="{8943AC1C-F79A-4992-8698-EB9AA1E143EE}"/>
                </a:ext>
              </a:extLst>
            </p:cNvPr>
            <p:cNvSpPr/>
            <p:nvPr/>
          </p:nvSpPr>
          <p:spPr>
            <a:xfrm>
              <a:off x="2573774" y="3212971"/>
              <a:ext cx="252029" cy="216024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7" name="Ellipse 20">
              <a:extLst>
                <a:ext uri="{FF2B5EF4-FFF2-40B4-BE49-F238E27FC236}">
                  <a16:creationId xmlns:a16="http://schemas.microsoft.com/office/drawing/2014/main" id="{B1760C66-8774-4F11-A3BE-207E03D6A15C}"/>
                </a:ext>
              </a:extLst>
            </p:cNvPr>
            <p:cNvSpPr/>
            <p:nvPr/>
          </p:nvSpPr>
          <p:spPr>
            <a:xfrm>
              <a:off x="2591781" y="3388989"/>
              <a:ext cx="216023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Freeform 9">
            <a:extLst>
              <a:ext uri="{FF2B5EF4-FFF2-40B4-BE49-F238E27FC236}">
                <a16:creationId xmlns:a16="http://schemas.microsoft.com/office/drawing/2014/main" id="{8C3E7AD9-955E-4D0F-B301-34BB5CD4C711}"/>
              </a:ext>
            </a:extLst>
          </p:cNvPr>
          <p:cNvSpPr/>
          <p:nvPr/>
        </p:nvSpPr>
        <p:spPr>
          <a:xfrm>
            <a:off x="6507555" y="1260079"/>
            <a:ext cx="2281051" cy="2105025"/>
          </a:xfrm>
          <a:custGeom>
            <a:avLst/>
            <a:gdLst>
              <a:gd name="connsiteX0" fmla="*/ 461079 w 2281051"/>
              <a:gd name="connsiteY0" fmla="*/ 2105025 h 2105025"/>
              <a:gd name="connsiteX1" fmla="*/ 108654 w 2281051"/>
              <a:gd name="connsiteY1" fmla="*/ 1733550 h 2105025"/>
              <a:gd name="connsiteX2" fmla="*/ 2147004 w 2281051"/>
              <a:gd name="connsiteY2" fmla="*/ 809625 h 2105025"/>
              <a:gd name="connsiteX3" fmla="*/ 1918404 w 2281051"/>
              <a:gd name="connsiteY3" fmla="*/ 0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051" h="2105025">
                <a:moveTo>
                  <a:pt x="461079" y="2105025"/>
                </a:moveTo>
                <a:cubicBezTo>
                  <a:pt x="144372" y="2027237"/>
                  <a:pt x="-172334" y="1949450"/>
                  <a:pt x="108654" y="1733550"/>
                </a:cubicBezTo>
                <a:cubicBezTo>
                  <a:pt x="389641" y="1517650"/>
                  <a:pt x="1845379" y="1098550"/>
                  <a:pt x="2147004" y="809625"/>
                </a:cubicBezTo>
                <a:cubicBezTo>
                  <a:pt x="2448629" y="520700"/>
                  <a:pt x="2183516" y="260350"/>
                  <a:pt x="191840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7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Energy harvesting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5">
            <a:extLst>
              <a:ext uri="{FF2B5EF4-FFF2-40B4-BE49-F238E27FC236}">
                <a16:creationId xmlns:a16="http://schemas.microsoft.com/office/drawing/2014/main" id="{46D6FE19-01FA-403A-9013-02D1AA39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241914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Solar cell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7532F5D-82A7-46F9-984E-9DDA0714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930258"/>
            <a:ext cx="4176016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Integrated into animal’s belt.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Powering energy extensive sensors and communication systems.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Flexible solar cells provide up to 1 W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(size 10 x 19.8 cm)</a:t>
            </a:r>
          </a:p>
        </p:txBody>
      </p:sp>
      <p:pic>
        <p:nvPicPr>
          <p:cNvPr id="11" name="Picture 2" descr="http://www.navigadget.com/wp-content/postimages/2008/10/gps-cow-hat.jpg">
            <a:extLst>
              <a:ext uri="{FF2B5EF4-FFF2-40B4-BE49-F238E27FC236}">
                <a16:creationId xmlns:a16="http://schemas.microsoft.com/office/drawing/2014/main" id="{40BF9E01-84C1-499D-BC54-994733DD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3976528"/>
            <a:ext cx="3600000" cy="24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exible 6V 1W Solar Panel">
            <a:extLst>
              <a:ext uri="{FF2B5EF4-FFF2-40B4-BE49-F238E27FC236}">
                <a16:creationId xmlns:a16="http://schemas.microsoft.com/office/drawing/2014/main" id="{886BBB46-7173-4BAC-AD01-FEB6690E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04" y="1121746"/>
            <a:ext cx="3600000" cy="27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2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Energy harvesting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5">
            <a:extLst>
              <a:ext uri="{FF2B5EF4-FFF2-40B4-BE49-F238E27FC236}">
                <a16:creationId xmlns:a16="http://schemas.microsoft.com/office/drawing/2014/main" id="{46D6FE19-01FA-403A-9013-02D1AA39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Pyroelectric source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7532F5D-82A7-46F9-984E-9DDA0714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44" y="1747102"/>
            <a:ext cx="4176016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Pyroelectric energy harvesting needs change of temperature.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The temperature of cow changes over 1°C.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An average harvesting: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1µW/cm</a:t>
            </a:r>
            <a:r>
              <a:rPr lang="en-US" altLang="cs-CZ" sz="2800" baseline="30000" dirty="0">
                <a:latin typeface="+mn-lt"/>
                <a:sym typeface="Symbol" pitchFamily="18" charset="2"/>
              </a:rPr>
              <a:t>2</a:t>
            </a:r>
            <a:r>
              <a:rPr lang="en-US" altLang="cs-CZ" sz="2800" dirty="0">
                <a:latin typeface="+mn-lt"/>
                <a:sym typeface="Symbol" pitchFamily="18" charset="2"/>
              </a:rPr>
              <a:t> on 100 µm thick device.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DF30F9F-C7CB-417E-BAAF-A527A251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152" y="5764301"/>
            <a:ext cx="7713448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[1] R. H. Watson, Georgia Automated Environmental Monitoring Network, The University of Georgia, USA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[2] G. </a:t>
            </a:r>
            <a:r>
              <a:rPr lang="en-US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Sebald</a:t>
            </a:r>
            <a:r>
              <a:rPr lang="en-US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 et al., Smart Material Structures, 18 (2009)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DC8D35B-C8DB-4420-B084-35B5B12DB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68839" cy="293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5">
            <a:extLst>
              <a:ext uri="{FF2B5EF4-FFF2-40B4-BE49-F238E27FC236}">
                <a16:creationId xmlns:a16="http://schemas.microsoft.com/office/drawing/2014/main" id="{3C73115D-7AFE-433E-B921-EE9FCC94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28" y="4516378"/>
            <a:ext cx="406597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cs-CZ" sz="2000" dirty="0">
                <a:cs typeface="Arial" panose="020B0604020202020204" pitchFamily="34" charset="0"/>
              </a:rPr>
              <a:t>Steer body temperature measured every 15 minutes during a warm day</a:t>
            </a:r>
          </a:p>
        </p:txBody>
      </p:sp>
      <p:sp>
        <p:nvSpPr>
          <p:cNvPr id="17" name="Zástupný symbol čísla snímky 4">
            <a:extLst>
              <a:ext uri="{FF2B5EF4-FFF2-40B4-BE49-F238E27FC236}">
                <a16:creationId xmlns:a16="http://schemas.microsoft.com/office/drawing/2014/main" id="{70F8D468-7B5D-421E-B096-5CF90C08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7250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5">
            <a:extLst>
              <a:ext uri="{FF2B5EF4-FFF2-40B4-BE49-F238E27FC236}">
                <a16:creationId xmlns:a16="http://schemas.microsoft.com/office/drawing/2014/main" id="{46D6FE19-01FA-403A-9013-02D1AA39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Body temperature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DF30F9F-C7CB-417E-BAAF-A527A251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92" y="5958000"/>
            <a:ext cx="6540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[1] R. Ch. Webb, Nature Materials  12, 938–944 (2013)</a:t>
            </a:r>
          </a:p>
        </p:txBody>
      </p:sp>
      <p:pic>
        <p:nvPicPr>
          <p:cNvPr id="4" name="Picture 4" descr="http://cdn.psfk.com/wp-content/uploads/2013/09/13.jpg">
            <a:extLst>
              <a:ext uri="{FF2B5EF4-FFF2-40B4-BE49-F238E27FC236}">
                <a16:creationId xmlns:a16="http://schemas.microsoft.com/office/drawing/2014/main" id="{F1FCD29E-5D27-4F38-AE8C-3874999C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78" y="2023826"/>
            <a:ext cx="2291195" cy="15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nature.com/nmat/journal/v12/n10/images/nmat3755-f2.jpg">
            <a:extLst>
              <a:ext uri="{FF2B5EF4-FFF2-40B4-BE49-F238E27FC236}">
                <a16:creationId xmlns:a16="http://schemas.microsoft.com/office/drawing/2014/main" id="{01E6D199-0E05-428D-B983-440F0AFAF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8"/>
          <a:stretch/>
        </p:blipFill>
        <p:spPr bwMode="auto">
          <a:xfrm>
            <a:off x="869409" y="1688456"/>
            <a:ext cx="54152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čísla snímky 4">
            <a:extLst>
              <a:ext uri="{FF2B5EF4-FFF2-40B4-BE49-F238E27FC236}">
                <a16:creationId xmlns:a16="http://schemas.microsoft.com/office/drawing/2014/main" id="{E8CDAD83-F211-4FFB-9F18-59FE15B7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27</a:t>
            </a:fld>
            <a:endParaRPr lang="sk-SK" dirty="0"/>
          </a:p>
        </p:txBody>
      </p:sp>
      <p:sp>
        <p:nvSpPr>
          <p:cNvPr id="18" name="Zástupný symbol päty 3">
            <a:extLst>
              <a:ext uri="{FF2B5EF4-FFF2-40B4-BE49-F238E27FC236}">
                <a16:creationId xmlns:a16="http://schemas.microsoft.com/office/drawing/2014/main" id="{4352420B-5140-4733-9B48-4A62E490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50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5">
            <a:extLst>
              <a:ext uri="{FF2B5EF4-FFF2-40B4-BE49-F238E27FC236}">
                <a16:creationId xmlns:a16="http://schemas.microsoft.com/office/drawing/2014/main" id="{46D6FE19-01FA-403A-9013-02D1AA39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Heart beating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7532F5D-82A7-46F9-984E-9DDA0714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44" y="1747102"/>
            <a:ext cx="41760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Commercially available</a:t>
            </a:r>
          </a:p>
          <a:p>
            <a:pPr marL="360000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Open source hardware</a:t>
            </a:r>
          </a:p>
          <a:p>
            <a:pPr marL="360000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Small size</a:t>
            </a:r>
          </a:p>
        </p:txBody>
      </p:sp>
      <p:pic>
        <p:nvPicPr>
          <p:cNvPr id="4" name="Picture 4" descr="http://cdn.shopify.com/s/files/1/0100/6632/products/PulseSensorAmpedFinger-web_2.jpg?v=1348514131">
            <a:extLst>
              <a:ext uri="{FF2B5EF4-FFF2-40B4-BE49-F238E27FC236}">
                <a16:creationId xmlns:a16="http://schemas.microsoft.com/office/drawing/2014/main" id="{DC18B9C6-1FF4-483B-A607-F46651033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r="8435" b="22092"/>
          <a:stretch/>
        </p:blipFill>
        <p:spPr bwMode="auto">
          <a:xfrm>
            <a:off x="2699792" y="2636912"/>
            <a:ext cx="4682086" cy="360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čísla snímky 4">
            <a:extLst>
              <a:ext uri="{FF2B5EF4-FFF2-40B4-BE49-F238E27FC236}">
                <a16:creationId xmlns:a16="http://schemas.microsoft.com/office/drawing/2014/main" id="{22B72B1C-61A2-4A49-843D-B4094848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28</a:t>
            </a:fld>
            <a:endParaRPr lang="sk-SK" dirty="0"/>
          </a:p>
        </p:txBody>
      </p:sp>
      <p:sp>
        <p:nvSpPr>
          <p:cNvPr id="12" name="Zástupný symbol päty 3">
            <a:extLst>
              <a:ext uri="{FF2B5EF4-FFF2-40B4-BE49-F238E27FC236}">
                <a16:creationId xmlns:a16="http://schemas.microsoft.com/office/drawing/2014/main" id="{6EED602F-C76F-4BB5-8846-0278EFD7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20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5">
            <a:extLst>
              <a:ext uri="{FF2B5EF4-FFF2-40B4-BE49-F238E27FC236}">
                <a16:creationId xmlns:a16="http://schemas.microsoft.com/office/drawing/2014/main" id="{46D6FE19-01FA-403A-9013-02D1AA39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Blood pressure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7532F5D-82A7-46F9-984E-9DDA0714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44" y="1747102"/>
            <a:ext cx="41760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Uses cheap LED &amp; PD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AC6A70-6CCD-4925-B75E-76741597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766310" cy="352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čísla snímky 4">
            <a:extLst>
              <a:ext uri="{FF2B5EF4-FFF2-40B4-BE49-F238E27FC236}">
                <a16:creationId xmlns:a16="http://schemas.microsoft.com/office/drawing/2014/main" id="{93D63FB3-510B-42E5-9F00-1002DCA1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29</a:t>
            </a:fld>
            <a:endParaRPr lang="sk-SK" dirty="0"/>
          </a:p>
        </p:txBody>
      </p:sp>
      <p:sp>
        <p:nvSpPr>
          <p:cNvPr id="12" name="Zástupný symbol päty 3">
            <a:extLst>
              <a:ext uri="{FF2B5EF4-FFF2-40B4-BE49-F238E27FC236}">
                <a16:creationId xmlns:a16="http://schemas.microsoft.com/office/drawing/2014/main" id="{A2CDC428-46E6-4123-90DC-BD433058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1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WBAN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052736"/>
            <a:ext cx="8034364" cy="51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</p:spTree>
    <p:extLst>
      <p:ext uri="{BB962C8B-B14F-4D97-AF65-F5344CB8AC3E}">
        <p14:creationId xmlns:p14="http://schemas.microsoft.com/office/powerpoint/2010/main" val="1604869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5">
            <a:extLst>
              <a:ext uri="{FF2B5EF4-FFF2-40B4-BE49-F238E27FC236}">
                <a16:creationId xmlns:a16="http://schemas.microsoft.com/office/drawing/2014/main" id="{46D6FE19-01FA-403A-9013-02D1AA39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Breathing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7532F5D-82A7-46F9-984E-9DDA0714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44" y="1747102"/>
            <a:ext cx="80646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Simple thermistor attached to nose stud [1]</a:t>
            </a:r>
          </a:p>
          <a:p>
            <a:pPr marL="360000" indent="-36000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Exhaling changes the temperature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DF30F9F-C7CB-417E-BAAF-A527A251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010936"/>
            <a:ext cx="66967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[1] http://www.datasci.com</a:t>
            </a:r>
          </a:p>
        </p:txBody>
      </p:sp>
      <p:pic>
        <p:nvPicPr>
          <p:cNvPr id="4" name="Picture 4" descr="http://www.datasci.com/images/implants/dual-thermistor-tipped-transmitter.jpg?sfvrsn=2">
            <a:extLst>
              <a:ext uri="{FF2B5EF4-FFF2-40B4-BE49-F238E27FC236}">
                <a16:creationId xmlns:a16="http://schemas.microsoft.com/office/drawing/2014/main" id="{064D25DD-DF70-45ED-9A22-8AB51874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38" y="2940118"/>
            <a:ext cx="4267200" cy="28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čísla snímky 4">
            <a:extLst>
              <a:ext uri="{FF2B5EF4-FFF2-40B4-BE49-F238E27FC236}">
                <a16:creationId xmlns:a16="http://schemas.microsoft.com/office/drawing/2014/main" id="{F0406314-DFE8-4460-AA2A-7EE425A1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30</a:t>
            </a:fld>
            <a:endParaRPr lang="sk-SK" dirty="0"/>
          </a:p>
        </p:txBody>
      </p:sp>
      <p:sp>
        <p:nvSpPr>
          <p:cNvPr id="12" name="Zástupný symbol päty 3">
            <a:extLst>
              <a:ext uri="{FF2B5EF4-FFF2-40B4-BE49-F238E27FC236}">
                <a16:creationId xmlns:a16="http://schemas.microsoft.com/office/drawing/2014/main" id="{1E5360D9-C2F2-4B6E-8A9E-F11BE493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05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Sensors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5">
            <a:extLst>
              <a:ext uri="{FF2B5EF4-FFF2-40B4-BE49-F238E27FC236}">
                <a16:creationId xmlns:a16="http://schemas.microsoft.com/office/drawing/2014/main" id="{46D6FE19-01FA-403A-9013-02D1AA39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Movement (GPS)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7532F5D-82A7-46F9-984E-9DDA0714E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44" y="1747102"/>
            <a:ext cx="388820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Attached to base unit.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Commercially available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Quick on/off to save energy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DF30F9F-C7CB-417E-BAAF-A527A251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012449"/>
            <a:ext cx="5862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" pitchFamily="18" charset="2"/>
              </a:rPr>
              <a:t>[1] http://www.trimble.com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B2827E-C153-4EF7-BBEB-3487E59B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0" y="1916822"/>
            <a:ext cx="4534853" cy="31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čísla snímky 4">
            <a:extLst>
              <a:ext uri="{FF2B5EF4-FFF2-40B4-BE49-F238E27FC236}">
                <a16:creationId xmlns:a16="http://schemas.microsoft.com/office/drawing/2014/main" id="{021A555C-02A1-47E0-BD3D-7355D121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31</a:t>
            </a:fld>
            <a:endParaRPr lang="sk-SK" dirty="0"/>
          </a:p>
        </p:txBody>
      </p:sp>
      <p:sp>
        <p:nvSpPr>
          <p:cNvPr id="12" name="Zástupný symbol päty 3">
            <a:extLst>
              <a:ext uri="{FF2B5EF4-FFF2-40B4-BE49-F238E27FC236}">
                <a16:creationId xmlns:a16="http://schemas.microsoft.com/office/drawing/2014/main" id="{88841F9D-446C-4076-8A80-51E5F3C3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10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>
            <a:extLst>
              <a:ext uri="{FF2B5EF4-FFF2-40B4-BE49-F238E27FC236}">
                <a16:creationId xmlns:a16="http://schemas.microsoft.com/office/drawing/2014/main" id="{8E454714-1C2A-4AF4-BBE3-C8A4AC56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88931"/>
            <a:ext cx="6575108" cy="227171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FFA97C4-53E7-45AD-A8B7-9920AD2B9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364" y="3402899"/>
            <a:ext cx="3078385" cy="2820353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661D5740-70D3-4EFE-8582-4D3DF199B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614" y="3573016"/>
            <a:ext cx="3661982" cy="2650236"/>
          </a:xfrm>
          <a:prstGeom prst="rect">
            <a:avLst/>
          </a:prstGeom>
        </p:spPr>
      </p:pic>
      <p:sp>
        <p:nvSpPr>
          <p:cNvPr id="15" name="Zástupný symbol čísla snímky 4">
            <a:extLst>
              <a:ext uri="{FF2B5EF4-FFF2-40B4-BE49-F238E27FC236}">
                <a16:creationId xmlns:a16="http://schemas.microsoft.com/office/drawing/2014/main" id="{993A13A5-74CC-4FE8-BB88-94C3AD7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32</a:t>
            </a:fld>
            <a:endParaRPr lang="sk-SK" dirty="0"/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05595F75-8D3D-4B29-8A77-2F9FA184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72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čísla snímky 4">
            <a:extLst>
              <a:ext uri="{FF2B5EF4-FFF2-40B4-BE49-F238E27FC236}">
                <a16:creationId xmlns:a16="http://schemas.microsoft.com/office/drawing/2014/main" id="{993A13A5-74CC-4FE8-BB88-94C3AD7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33</a:t>
            </a:fld>
            <a:endParaRPr lang="sk-SK" dirty="0"/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05595F75-8D3D-4B29-8A77-2F9FA184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A867F75B-4850-413F-8704-4447C28BC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10765"/>
            <a:ext cx="5100638" cy="3707130"/>
          </a:xfrm>
          <a:prstGeom prst="rect">
            <a:avLst/>
          </a:prstGeo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51346C68-5BCC-45CA-A779-80F50F811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Impedance matching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30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čísla snímky 4">
            <a:extLst>
              <a:ext uri="{FF2B5EF4-FFF2-40B4-BE49-F238E27FC236}">
                <a16:creationId xmlns:a16="http://schemas.microsoft.com/office/drawing/2014/main" id="{993A13A5-74CC-4FE8-BB88-94C3AD7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34</a:t>
            </a:fld>
            <a:endParaRPr lang="sk-SK" dirty="0"/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05595F75-8D3D-4B29-8A77-2F9FA184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6B0D9B5-CFFA-4E88-8105-32CC6C01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17" y="1941492"/>
            <a:ext cx="4120515" cy="3833812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7B57A6CA-3781-4199-98B0-AD5C758D2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996" y="2034759"/>
            <a:ext cx="4240530" cy="3767137"/>
          </a:xfrm>
          <a:prstGeom prst="rect">
            <a:avLst/>
          </a:prstGeom>
        </p:spPr>
      </p:pic>
      <p:sp>
        <p:nvSpPr>
          <p:cNvPr id="5" name="Text Box 25">
            <a:extLst>
              <a:ext uri="{FF2B5EF4-FFF2-40B4-BE49-F238E27FC236}">
                <a16:creationId xmlns:a16="http://schemas.microsoft.com/office/drawing/2014/main" id="{3BA2C988-C271-4685-977F-6B0F0F18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Radiation patterns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10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čísla snímky 4">
            <a:extLst>
              <a:ext uri="{FF2B5EF4-FFF2-40B4-BE49-F238E27FC236}">
                <a16:creationId xmlns:a16="http://schemas.microsoft.com/office/drawing/2014/main" id="{993A13A5-74CC-4FE8-BB88-94C3AD7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35</a:t>
            </a:fld>
            <a:endParaRPr lang="sk-SK" dirty="0"/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05595F75-8D3D-4B29-8A77-2F9FA184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BA2C988-C271-4685-977F-6B0F0F18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Back radiation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371406-5C48-4114-91AA-19EF1356D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1" y="1826937"/>
            <a:ext cx="5760720" cy="42595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1B5D7A3-010C-44D4-A00A-9E0973C0D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587" y="1905547"/>
            <a:ext cx="3256407" cy="346910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</p:spTree>
    <p:extLst>
      <p:ext uri="{BB962C8B-B14F-4D97-AF65-F5344CB8AC3E}">
        <p14:creationId xmlns:p14="http://schemas.microsoft.com/office/powerpoint/2010/main" val="974378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čísla snímky 4">
            <a:extLst>
              <a:ext uri="{FF2B5EF4-FFF2-40B4-BE49-F238E27FC236}">
                <a16:creationId xmlns:a16="http://schemas.microsoft.com/office/drawing/2014/main" id="{993A13A5-74CC-4FE8-BB88-94C3AD7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36</a:t>
            </a:fld>
            <a:endParaRPr lang="sk-SK" dirty="0"/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05595F75-8D3D-4B29-8A77-2F9FA184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BA2C988-C271-4685-977F-6B0F0F18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Body effect</a:t>
            </a:r>
            <a:endParaRPr lang="cs-CZ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C5D4495-EF04-49CE-95FD-B96B2FC2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70271"/>
            <a:ext cx="5569192" cy="424800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1160FC-A061-4F6D-BC7B-17AA02F7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70" y="2100461"/>
            <a:ext cx="2577004" cy="1577340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0BF3774-A7F2-4FE4-870F-CA98DC414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169" y="4149080"/>
            <a:ext cx="2556927" cy="1400175"/>
          </a:xfrm>
          <a:prstGeom prst="rect">
            <a:avLst/>
          </a:prstGeom>
        </p:spPr>
      </p:pic>
      <p:sp>
        <p:nvSpPr>
          <p:cNvPr id="13" name="Down Arrow 6">
            <a:extLst>
              <a:ext uri="{FF2B5EF4-FFF2-40B4-BE49-F238E27FC236}">
                <a16:creationId xmlns:a16="http://schemas.microsoft.com/office/drawing/2014/main" id="{60C5A7C9-5361-4856-952F-3F5957CAB9C7}"/>
              </a:ext>
            </a:extLst>
          </p:cNvPr>
          <p:cNvSpPr/>
          <p:nvPr/>
        </p:nvSpPr>
        <p:spPr>
          <a:xfrm>
            <a:off x="7211291" y="3778593"/>
            <a:ext cx="363474" cy="41013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18234792-9978-4AF1-ACC4-B5AE2ABCD5AF}"/>
              </a:ext>
            </a:extLst>
          </p:cNvPr>
          <p:cNvSpPr txBox="1"/>
          <p:nvPr/>
        </p:nvSpPr>
        <p:spPr>
          <a:xfrm>
            <a:off x="6175170" y="3909378"/>
            <a:ext cx="904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139D55"/>
                </a:solidFill>
              </a:rPr>
              <a:t>animal fur</a:t>
            </a:r>
          </a:p>
        </p:txBody>
      </p: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1F60B416-586B-4C1C-BC7D-4C26B3459C9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627378" y="4209460"/>
            <a:ext cx="86372" cy="1244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614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čísla snímky 4">
            <a:extLst>
              <a:ext uri="{FF2B5EF4-FFF2-40B4-BE49-F238E27FC236}">
                <a16:creationId xmlns:a16="http://schemas.microsoft.com/office/drawing/2014/main" id="{993A13A5-74CC-4FE8-BB88-94C3AD7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37</a:t>
            </a:fld>
            <a:endParaRPr lang="sk-SK" dirty="0"/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05595F75-8D3D-4B29-8A77-2F9FA184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BA2C988-C271-4685-977F-6B0F0F18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Experimental results</a:t>
            </a:r>
            <a:endParaRPr lang="en-US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80735-170B-4F59-A7AD-C591F8CF4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47053"/>
            <a:ext cx="5676614" cy="424800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258C9C0-B3F4-48F1-BEBD-A262A8B00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6" y="1981296"/>
            <a:ext cx="2520000" cy="1920529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121ED9C-DF63-44C0-9764-6D6EC6190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414" y="3901824"/>
            <a:ext cx="2556000" cy="18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Antennas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čísla snímky 4">
            <a:extLst>
              <a:ext uri="{FF2B5EF4-FFF2-40B4-BE49-F238E27FC236}">
                <a16:creationId xmlns:a16="http://schemas.microsoft.com/office/drawing/2014/main" id="{993A13A5-74CC-4FE8-BB88-94C3AD7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38</a:t>
            </a:fld>
            <a:endParaRPr lang="sk-SK" dirty="0"/>
          </a:p>
        </p:txBody>
      </p:sp>
      <p:sp>
        <p:nvSpPr>
          <p:cNvPr id="17" name="Zástupný symbol päty 3">
            <a:extLst>
              <a:ext uri="{FF2B5EF4-FFF2-40B4-BE49-F238E27FC236}">
                <a16:creationId xmlns:a16="http://schemas.microsoft.com/office/drawing/2014/main" id="{05595F75-8D3D-4B29-8A77-2F9FA184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BA2C988-C271-4685-977F-6B0F0F18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17" y="1138886"/>
            <a:ext cx="345638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cs-CZ" sz="2800" b="1" dirty="0">
                <a:solidFill>
                  <a:srgbClr val="DA0000"/>
                </a:solidFill>
                <a:cs typeface="Arial" panose="020B0604020202020204" pitchFamily="34" charset="0"/>
              </a:rPr>
              <a:t>Experimental results</a:t>
            </a:r>
            <a:endParaRPr lang="en-US" altLang="cs-CZ" sz="2800" b="1" i="1" dirty="0"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CBFCD864-0FE5-407C-8C01-0D07A639B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40" y="1892126"/>
            <a:ext cx="3698372" cy="342000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CB9B81CD-B74A-4A9D-9B34-1B9D62DC5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700" y="1892126"/>
            <a:ext cx="3755287" cy="3420000"/>
          </a:xfrm>
          <a:prstGeom prst="rect">
            <a:avLst/>
          </a:prstGeom>
        </p:spPr>
      </p:pic>
      <p:sp>
        <p:nvSpPr>
          <p:cNvPr id="7" name="Text Box 25">
            <a:extLst>
              <a:ext uri="{FF2B5EF4-FFF2-40B4-BE49-F238E27FC236}">
                <a16:creationId xmlns:a16="http://schemas.microsoft.com/office/drawing/2014/main" id="{3036B6F5-F84F-4DC2-AA5E-9BE6B6C8B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34" y="5434397"/>
            <a:ext cx="345638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cs-CZ" sz="2400" dirty="0">
                <a:cs typeface="Arial" panose="020B0604020202020204" pitchFamily="34" charset="0"/>
              </a:rPr>
              <a:t>flat antenna</a:t>
            </a:r>
            <a:endParaRPr lang="en-US" altLang="cs-CZ" sz="2400" i="1" dirty="0">
              <a:cs typeface="Times New Roman" panose="02020603050405020304" pitchFamily="18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76B1A084-9A21-4D2D-966F-108FDBEC1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151" y="5434396"/>
            <a:ext cx="345638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cs-CZ" sz="2400" dirty="0">
                <a:cs typeface="Arial" panose="020B0604020202020204" pitchFamily="34" charset="0"/>
              </a:rPr>
              <a:t>curved antenna</a:t>
            </a:r>
            <a:br>
              <a:rPr lang="en-US" altLang="cs-CZ" sz="2400" dirty="0">
                <a:cs typeface="Arial" panose="020B0604020202020204" pitchFamily="34" charset="0"/>
              </a:rPr>
            </a:br>
            <a:r>
              <a:rPr lang="en-US" altLang="cs-CZ" sz="2400" dirty="0">
                <a:cs typeface="Arial" panose="020B0604020202020204" pitchFamily="34" charset="0"/>
              </a:rPr>
              <a:t>(r = 100 mm)</a:t>
            </a:r>
            <a:endParaRPr lang="en-US" altLang="cs-CZ" sz="2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26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Summary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39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16000" y="1440000"/>
            <a:ext cx="5436120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Autonomous cow healthcare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monitoring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</a:rPr>
              <a:t>Energy harvesting by solar cells</a:t>
            </a:r>
            <a:br>
              <a:rPr lang="en-US" altLang="cs-CZ" sz="2800" dirty="0">
                <a:latin typeface="+mn-lt"/>
              </a:rPr>
            </a:br>
            <a:r>
              <a:rPr lang="en-US" altLang="cs-CZ" sz="2800" dirty="0">
                <a:latin typeface="+mn-lt"/>
              </a:rPr>
              <a:t>and pyroelectrics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</a:rPr>
              <a:t>Sensing temperature, heart-beat, blood pressure, breathing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</a:rPr>
              <a:t>Off-body communication by circular patch antenna</a:t>
            </a:r>
            <a:endParaRPr lang="cs-CZ" altLang="cs-CZ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A3D48-BF41-436F-95F4-77862F45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00" y="1557276"/>
            <a:ext cx="2880000" cy="370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04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WBAN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4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124744"/>
            <a:ext cx="71092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550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WBAN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5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67544" y="1296166"/>
            <a:ext cx="74888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Wireless Body Area Network </a:t>
            </a:r>
            <a:r>
              <a:rPr lang="en-US" altLang="cs-CZ" sz="2800" dirty="0">
                <a:latin typeface="+mn-lt"/>
                <a:sym typeface="Symbol" pitchFamily="18" charset="2"/>
              </a:rPr>
              <a:t>(WBAN)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ISM regulations (2.4 GHz </a:t>
            </a:r>
            <a:r>
              <a:rPr lang="en-US" altLang="cs-CZ" sz="2800" dirty="0">
                <a:latin typeface="+mn-lt"/>
                <a:sym typeface="Symbol"/>
              </a:rPr>
              <a:t></a:t>
            </a:r>
            <a:r>
              <a:rPr lang="en-US" altLang="cs-CZ" sz="2800" dirty="0">
                <a:latin typeface="+mn-lt"/>
                <a:sym typeface="Symbol" pitchFamily="18" charset="2"/>
              </a:rPr>
              <a:t> 5.8 GHz band)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Sensors, central unit and remote node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Medical / sport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2529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WBAN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6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994873" cy="357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23527" y="1772816"/>
            <a:ext cx="345638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Design challenges: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- </a:t>
            </a:r>
            <a:r>
              <a:rPr lang="en-US" altLang="cs-CZ" sz="2800" dirty="0">
                <a:latin typeface="+mn-lt"/>
                <a:sym typeface="Symbol" pitchFamily="18" charset="2"/>
              </a:rPr>
              <a:t>Central unit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Sensing network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Antenna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Interfacing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  the remote node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Power feeding</a:t>
            </a:r>
          </a:p>
        </p:txBody>
      </p:sp>
    </p:spTree>
    <p:extLst>
      <p:ext uri="{BB962C8B-B14F-4D97-AF65-F5344CB8AC3E}">
        <p14:creationId xmlns:p14="http://schemas.microsoft.com/office/powerpoint/2010/main" val="328147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Case analysis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7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7544" y="1296166"/>
            <a:ext cx="777686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Reliable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Single central unit (CU) ensures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  the proper function of the network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Scalable / flexible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Complex network design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  (interfacing CU and remote node)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Cheap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Wireless link with intermediate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   access / interface</a:t>
            </a:r>
          </a:p>
        </p:txBody>
      </p:sp>
    </p:spTree>
    <p:extLst>
      <p:ext uri="{BB962C8B-B14F-4D97-AF65-F5344CB8AC3E}">
        <p14:creationId xmlns:p14="http://schemas.microsoft.com/office/powerpoint/2010/main" val="109681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Case analysis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8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7544" y="1296166"/>
            <a:ext cx="76328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Low power consumption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Power-efficient data communication protocols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Compatible with remote devices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ISM frequency bands preferred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  <a:t>Minimum number of invasive elements</a:t>
            </a:r>
            <a:br>
              <a:rPr lang="en-US" altLang="cs-CZ" sz="2800" dirty="0">
                <a:solidFill>
                  <a:srgbClr val="DA0000"/>
                </a:solidFill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- Ideally, only the on-body sensors</a:t>
            </a:r>
            <a:br>
              <a:rPr lang="en-US" altLang="cs-CZ" sz="2800" dirty="0">
                <a:latin typeface="+mn-lt"/>
                <a:sym typeface="Symbol" pitchFamily="18" charset="2"/>
              </a:rPr>
            </a:br>
            <a:r>
              <a:rPr lang="en-US" altLang="cs-CZ" sz="2800" dirty="0">
                <a:latin typeface="+mn-lt"/>
                <a:sym typeface="Symbol" pitchFamily="18" charset="2"/>
              </a:rPr>
              <a:t>  (epidermal electronics)</a:t>
            </a:r>
          </a:p>
        </p:txBody>
      </p:sp>
    </p:spTree>
    <p:extLst>
      <p:ext uri="{BB962C8B-B14F-4D97-AF65-F5344CB8AC3E}">
        <p14:creationId xmlns:p14="http://schemas.microsoft.com/office/powerpoint/2010/main" val="64020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The system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347864" y="6480000"/>
            <a:ext cx="2304256" cy="26813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raida@vut.cz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00392" y="6480000"/>
            <a:ext cx="586408" cy="268139"/>
          </a:xfrm>
        </p:spPr>
        <p:txBody>
          <a:bodyPr/>
          <a:lstStyle/>
          <a:p>
            <a:fld id="{D86AE537-8D19-4AE7-8106-38E1909B856B}" type="slidenum">
              <a:rPr lang="sk-SK" smtClean="0"/>
              <a:pPr/>
              <a:t>9</a:t>
            </a:fld>
            <a:endParaRPr lang="sk-SK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5496" y="900000"/>
            <a:ext cx="9073008" cy="0"/>
          </a:xfrm>
          <a:prstGeom prst="line">
            <a:avLst/>
          </a:prstGeom>
          <a:ln w="12700">
            <a:solidFill>
              <a:srgbClr val="D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761905" cy="761905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3013"/>
            <a:ext cx="3096344" cy="351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Bluetooth Smart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196751"/>
            <a:ext cx="27432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81292" y="1412776"/>
            <a:ext cx="5308071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Optimum 10 m reach at 1 Mbps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Low power consumption &lt;15 mA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Point-multipoint (max 7 devices)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Automatic synchronization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Cheap and rapid implementation</a:t>
            </a:r>
          </a:p>
          <a:p>
            <a:pPr marL="360000" indent="-360000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cs-CZ" sz="2800" dirty="0">
                <a:latin typeface="+mn-lt"/>
                <a:sym typeface="Symbol" pitchFamily="18" charset="2"/>
              </a:rPr>
              <a:t>ISM band 2.4 GHz with 100 MHz modulation BW</a:t>
            </a:r>
          </a:p>
        </p:txBody>
      </p:sp>
    </p:spTree>
    <p:extLst>
      <p:ext uri="{BB962C8B-B14F-4D97-AF65-F5344CB8AC3E}">
        <p14:creationId xmlns:p14="http://schemas.microsoft.com/office/powerpoint/2010/main" val="1212349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1243</Words>
  <Application>Microsoft Office PowerPoint</Application>
  <PresentationFormat>Předvádění na obrazovce (4:3)</PresentationFormat>
  <Paragraphs>283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Motiv systému Office</vt:lpstr>
      <vt:lpstr>Wireless Body-centric Area Networks: Examples</vt:lpstr>
      <vt:lpstr>Example #1</vt:lpstr>
      <vt:lpstr>WBAN</vt:lpstr>
      <vt:lpstr>WBAN</vt:lpstr>
      <vt:lpstr>WBAN</vt:lpstr>
      <vt:lpstr>WBAN</vt:lpstr>
      <vt:lpstr>Case analysis</vt:lpstr>
      <vt:lpstr>Case analysis</vt:lpstr>
      <vt:lpstr>The system</vt:lpstr>
      <vt:lpstr>Sensors</vt:lpstr>
      <vt:lpstr>Sensors</vt:lpstr>
      <vt:lpstr>Sensors</vt:lpstr>
      <vt:lpstr>Sensors</vt:lpstr>
      <vt:lpstr>Transceiver</vt:lpstr>
      <vt:lpstr>Power Supply</vt:lpstr>
      <vt:lpstr>Power Supply</vt:lpstr>
      <vt:lpstr>Antenna</vt:lpstr>
      <vt:lpstr>Antenna</vt:lpstr>
      <vt:lpstr>Summary</vt:lpstr>
      <vt:lpstr>Example #2</vt:lpstr>
      <vt:lpstr>Motivation</vt:lpstr>
      <vt:lpstr>Motivation</vt:lpstr>
      <vt:lpstr>Requirements</vt:lpstr>
      <vt:lpstr>Concept</vt:lpstr>
      <vt:lpstr>Energy harvesting</vt:lpstr>
      <vt:lpstr>Energy harvesting</vt:lpstr>
      <vt:lpstr>Sensors</vt:lpstr>
      <vt:lpstr>Sensors</vt:lpstr>
      <vt:lpstr>Sensors</vt:lpstr>
      <vt:lpstr>Sensors</vt:lpstr>
      <vt:lpstr>Sensors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HF structures: Global and local approaches</dc:title>
  <dc:creator>install</dc:creator>
  <cp:lastModifiedBy>Zbyněk Raida</cp:lastModifiedBy>
  <cp:revision>111</cp:revision>
  <dcterms:created xsi:type="dcterms:W3CDTF">2019-07-11T10:21:55Z</dcterms:created>
  <dcterms:modified xsi:type="dcterms:W3CDTF">2020-07-10T10:52:23Z</dcterms:modified>
</cp:coreProperties>
</file>